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8" r:id="rId3"/>
    <p:sldId id="266" r:id="rId4"/>
    <p:sldId id="267" r:id="rId5"/>
    <p:sldId id="265" r:id="rId6"/>
    <p:sldId id="257" r:id="rId7"/>
    <p:sldId id="258" r:id="rId8"/>
    <p:sldId id="259" r:id="rId9"/>
    <p:sldId id="260" r:id="rId10"/>
    <p:sldId id="261" r:id="rId11"/>
    <p:sldId id="262" r:id="rId12"/>
    <p:sldId id="270" r:id="rId13"/>
    <p:sldId id="263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5" d="100"/>
          <a:sy n="115" d="100"/>
        </p:scale>
        <p:origin x="-152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1CC614-FE7C-44DD-ADB6-9BBCD58611CC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705C2D-DD48-4175-914D-098D7EB6E2E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71472" y="500042"/>
            <a:ext cx="792961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«Разработка и внедрение цифровой модели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управления  охраной труда, направленной на снижение               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   бюрократической нагрузки                                                                                                                    в МКОУ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Избербашская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школа – интернат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III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IV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видов».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  Составила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Сандова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Патимат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Загидовна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,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педагог высшей категории,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учитель географии, технический специалист,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ответственная  по охране труда в МКОУ ИШ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028343"/>
            <a:ext cx="81439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Оптимизация </a:t>
            </a:r>
            <a:r>
              <a:rPr lang="ru-RU" sz="2000" b="1" dirty="0">
                <a:solidFill>
                  <a:srgbClr val="FF0000"/>
                </a:solidFill>
              </a:rPr>
              <a:t>документооборота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sz="2000" dirty="0"/>
              <a:t>Было (Избыточно) Стало (Оптимизировано)</a:t>
            </a:r>
          </a:p>
          <a:p>
            <a:r>
              <a:rPr lang="ru-RU" sz="2000" dirty="0"/>
              <a:t>15 разных журналов Единый реестр документов ОТ в цифровом виде</a:t>
            </a:r>
          </a:p>
          <a:p>
            <a:r>
              <a:rPr lang="ru-RU" sz="2000" dirty="0"/>
              <a:t>5 актов на одно помещение Чек-лист для быстрого осмотра с </a:t>
            </a:r>
            <a:r>
              <a:rPr lang="ru-RU" sz="2000" dirty="0" err="1"/>
              <a:t>фотофиксацией</a:t>
            </a:r>
            <a:endParaRPr lang="ru-RU" sz="2000" dirty="0"/>
          </a:p>
          <a:p>
            <a:r>
              <a:rPr lang="ru-RU" sz="2000" dirty="0"/>
              <a:t>Бумажные предписания Электронная система задач с уведомлениями и контролем исполнения</a:t>
            </a:r>
          </a:p>
          <a:p>
            <a:r>
              <a:rPr lang="ru-RU" sz="2000" dirty="0"/>
              <a:t>Отдельные папки по направлениям Облачное хранилище с доступом для ответственных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868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Чёткое </a:t>
            </a:r>
            <a:r>
              <a:rPr lang="ru-RU" b="1" dirty="0">
                <a:solidFill>
                  <a:srgbClr val="FF0000"/>
                </a:solidFill>
              </a:rPr>
              <a:t>распределение зон ответственности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· Ответственный за ОТ по школе: Координация, общий контроль, работа с регуляторами.</a:t>
            </a:r>
          </a:p>
          <a:p>
            <a:r>
              <a:rPr lang="ru-RU" dirty="0"/>
              <a:t>· Завхоз: Ответственность за техническое состояние здания, территории, противопожарный инвентарь.</a:t>
            </a:r>
          </a:p>
          <a:p>
            <a:r>
              <a:rPr lang="ru-RU" dirty="0"/>
              <a:t>· Завуч по учебной части: Контроль за соблюдением ОТ в учебных кабинетах.</a:t>
            </a:r>
          </a:p>
          <a:p>
            <a:r>
              <a:rPr lang="ru-RU" dirty="0"/>
              <a:t>· Медработник: Контроль санитарно-гигиенических норм.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Инструмент: "Памятка ответственному" — простая инструкция на 1 странице для каждого.</a:t>
            </a:r>
          </a:p>
        </p:txBody>
      </p:sp>
      <p:pic>
        <p:nvPicPr>
          <p:cNvPr id="4098" name="Picture 2" descr="C:\Users\user\Desktop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929066"/>
            <a:ext cx="4500594" cy="27741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pecshkola\Desktop\IMG_20200312_071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4320480" cy="5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42681" y="580038"/>
            <a:ext cx="5384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Практическая оценка охраны труда в столовой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79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51344"/>
            <a:ext cx="850112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План внедрения (Дорожная карта)</a:t>
            </a:r>
          </a:p>
          <a:p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  <a:p>
            <a:r>
              <a:rPr lang="ru-RU" sz="2000" b="1" dirty="0"/>
              <a:t>1. Этап 1 (Подготовительный): Аудит документов, выбор ПО, издание приказов (**</a:t>
            </a:r>
          </a:p>
          <a:p>
            <a:r>
              <a:rPr lang="ru-RU" sz="2000" b="1" dirty="0"/>
              <a:t>   Срок: 1 месяц**).</a:t>
            </a:r>
          </a:p>
          <a:p>
            <a:r>
              <a:rPr lang="ru-RU" sz="2000" b="1" dirty="0"/>
              <a:t>2. Этап 2 (Внедренческий): Установка ЭЖОТ, оцифровка архивов, обучение сотрудников (**</a:t>
            </a:r>
          </a:p>
          <a:p>
            <a:r>
              <a:rPr lang="ru-RU" sz="2000" b="1" dirty="0"/>
              <a:t>   Срок: 2 месяца**).</a:t>
            </a:r>
          </a:p>
          <a:p>
            <a:r>
              <a:rPr lang="ru-RU" sz="2000" b="1" dirty="0"/>
              <a:t>3. Этап 3 (Рабочий): Полный переход на электронный документооборот, отказ от дублирующих бумажных журналов (**</a:t>
            </a:r>
          </a:p>
          <a:p>
            <a:r>
              <a:rPr lang="ru-RU" sz="2000" b="1" dirty="0"/>
              <a:t>   Срок: 1 месяц**).</a:t>
            </a:r>
          </a:p>
          <a:p>
            <a:r>
              <a:rPr lang="ru-RU" sz="2000" b="1" dirty="0"/>
              <a:t>4. Этап 4 (Аналитика): Оценка эффективности, сбор обратной связи, корректировка (**</a:t>
            </a:r>
          </a:p>
          <a:p>
            <a:r>
              <a:rPr lang="ru-RU" sz="2000" b="1" dirty="0"/>
              <a:t>   Срок: постоянно**).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ФОТО С ТЕЛ ОКТЯБРЬ 2020\IMG-20201022-WA0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49" y="1340768"/>
            <a:ext cx="6951328" cy="521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5048" y="188640"/>
            <a:ext cx="70656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СПАСИБО ЗА ВНИМАНИЕ</a:t>
            </a:r>
            <a:r>
              <a:rPr lang="ru-RU" sz="6000" b="1" dirty="0" smtClean="0">
                <a:solidFill>
                  <a:srgbClr val="FF0000"/>
                </a:solidFill>
              </a:rPr>
              <a:t>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5589240"/>
            <a:ext cx="6242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Беречь здоровье наших детей и наших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работников –наша главная задача!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pecshkola\Desktop\DSC024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908720"/>
            <a:ext cx="8280921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8396" y="332656"/>
            <a:ext cx="6084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МКОУ «</a:t>
            </a:r>
            <a:r>
              <a:rPr lang="ru-RU" sz="2000" b="1" dirty="0" err="1" smtClean="0">
                <a:solidFill>
                  <a:srgbClr val="FF0000"/>
                </a:solidFill>
              </a:rPr>
              <a:t>Избербашская</a:t>
            </a:r>
            <a:r>
              <a:rPr lang="ru-RU" sz="2000" b="1" dirty="0" smtClean="0">
                <a:solidFill>
                  <a:srgbClr val="FF0000"/>
                </a:solidFill>
              </a:rPr>
              <a:t> школа – интернат </a:t>
            </a:r>
            <a:r>
              <a:rPr lang="en-US" sz="2000" b="1" dirty="0" smtClean="0">
                <a:solidFill>
                  <a:srgbClr val="FF0000"/>
                </a:solidFill>
              </a:rPr>
              <a:t>III-IV </a:t>
            </a:r>
            <a:r>
              <a:rPr lang="ru-RU" sz="2000" b="1" dirty="0" smtClean="0">
                <a:solidFill>
                  <a:srgbClr val="FF0000"/>
                </a:solidFill>
              </a:rPr>
              <a:t> видов»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22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8600" y="-228600"/>
            <a:ext cx="8772556" cy="2209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/>
            </a:r>
            <a:br>
              <a:rPr kumimoji="0" lang="ru-RU" altLang="ru-RU" sz="25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ru-RU" altLang="ru-RU" sz="25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/>
            </a:r>
            <a:br>
              <a:rPr kumimoji="0" lang="ru-RU" altLang="ru-RU" sz="25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ru-RU" alt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ook Antiqua" panose="02040602050305030304" pitchFamily="18" charset="0"/>
                <a:ea typeface="+mj-ea"/>
                <a:cs typeface="+mj-cs"/>
              </a:rPr>
              <a:t>Законодательные и нормативные правовые акты по охране</a:t>
            </a:r>
            <a:r>
              <a:rPr kumimoji="0" lang="ru-RU" alt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Book Antiqua" panose="02040602050305030304" pitchFamily="18" charset="0"/>
                <a:ea typeface="+mj-ea"/>
                <a:cs typeface="+mj-cs"/>
              </a:rPr>
              <a:t> </a:t>
            </a:r>
            <a:r>
              <a:rPr kumimoji="0" lang="ru-RU" alt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ook Antiqua" panose="02040602050305030304" pitchFamily="18" charset="0"/>
                <a:ea typeface="+mj-ea"/>
                <a:cs typeface="+mj-cs"/>
              </a:rPr>
              <a:t>труда</a:t>
            </a:r>
            <a:r>
              <a:rPr kumimoji="0" lang="ru-RU" alt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ook Antiqua" panose="02040602050305030304" pitchFamily="18" charset="0"/>
                <a:ea typeface="+mj-ea"/>
                <a:cs typeface="+mj-cs"/>
              </a:rPr>
              <a:t/>
            </a:r>
            <a:br>
              <a:rPr kumimoji="0" lang="ru-RU" alt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ook Antiqua" panose="02040602050305030304" pitchFamily="18" charset="0"/>
                <a:ea typeface="+mj-ea"/>
                <a:cs typeface="+mj-cs"/>
              </a:rPr>
            </a:br>
            <a:r>
              <a:rPr kumimoji="0" lang="ru-RU" alt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1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1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1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1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3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00034" y="1857364"/>
            <a:ext cx="8153400" cy="471490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Конституция Российской Федерации</a:t>
            </a:r>
            <a:r>
              <a:rPr kumimoji="0" lang="ru-RU" alt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 </a:t>
            </a:r>
            <a:r>
              <a:rPr kumimoji="0" lang="ru-RU" altLang="ru-RU" sz="20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(принята всенародным голосованием 12 декабря 1993 г.)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Трудовой кодекс РФ от 30.12.01 г. № 197-ФЗ</a:t>
            </a:r>
            <a:r>
              <a:rPr kumimoji="0" lang="ru-RU" alt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 </a:t>
            </a:r>
            <a:r>
              <a:rPr kumimoji="0" lang="ru-RU" altLang="ru-RU" sz="20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(введен в действие 01.02.2002 г.)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Приказ Минтруда «Об утверждении типового положения о системе управления охраной труда» от 19.08.2016 г.  № 438н 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Федеральный закон от 29.12.2012  №273-ФЗ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   </a:t>
            </a:r>
            <a:r>
              <a:rPr kumimoji="0" lang="en-US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«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Об образовании в Российской Федерации».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altLang="ru-RU" sz="2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alt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user\Desktop\ии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8024" y="3945151"/>
            <a:ext cx="4283968" cy="28886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6242" y="260648"/>
            <a:ext cx="64592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Чтобы дети были счастливы!</a:t>
            </a:r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</a:rPr>
              <a:t>Цифровизация</a:t>
            </a:r>
            <a:r>
              <a:rPr lang="ru-RU" sz="2000" b="1" dirty="0" smtClean="0">
                <a:solidFill>
                  <a:srgbClr val="FF0000"/>
                </a:solidFill>
              </a:rPr>
              <a:t> охраны труда - </a:t>
            </a:r>
            <a:r>
              <a:rPr lang="ru-RU" sz="2000" b="1" dirty="0">
                <a:solidFill>
                  <a:srgbClr val="FF0000"/>
                </a:solidFill>
              </a:rPr>
              <a:t>б</a:t>
            </a:r>
            <a:r>
              <a:rPr lang="ru-RU" sz="2000" b="1" dirty="0" smtClean="0">
                <a:solidFill>
                  <a:srgbClr val="FF0000"/>
                </a:solidFill>
              </a:rPr>
              <a:t>ольше внимания детям.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Specshkola\Desktop\IMG-20201022-WA00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5334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6"/>
            <a:ext cx="807249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Актуальность проблемы. Что нас тормозит?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algn="ctr"/>
            <a:r>
              <a:rPr lang="ru-RU" sz="2400" b="1" dirty="0">
                <a:solidFill>
                  <a:srgbClr val="7030A0"/>
                </a:solidFill>
              </a:rPr>
              <a:t>Высокая бюрократическая нагрузка в сфере охраны труда:</a:t>
            </a:r>
          </a:p>
          <a:p>
            <a:pPr algn="just"/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· </a:t>
            </a:r>
            <a:r>
              <a:rPr lang="ru-RU" sz="2400" dirty="0"/>
              <a:t>Завал отчётностью: До 40% рабочего времени ответственного за ОТ тратится на заполнение журналов, форм и составление отчётов.</a:t>
            </a:r>
          </a:p>
          <a:p>
            <a:pPr algn="just"/>
            <a:r>
              <a:rPr lang="ru-RU" sz="2400" dirty="0"/>
              <a:t>· Дублирование информации: Один и тот же факт фиксируется в 3-5 разных документах.</a:t>
            </a:r>
          </a:p>
          <a:p>
            <a:pPr algn="just"/>
            <a:r>
              <a:rPr lang="ru-RU" sz="2400" dirty="0"/>
              <a:t>· "Бумажная" безопасность: Риск подмены реальной работы по обеспечению безопасности формальным заполнением документов.</a:t>
            </a:r>
          </a:p>
          <a:p>
            <a:pPr algn="just"/>
            <a:r>
              <a:rPr lang="ru-RU" sz="2400" dirty="0"/>
              <a:t>· Выгорание сотрудников: Постоянная бумажная работа снижает мотивацию и отвлекает от непосредственных обязанностей.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828680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Ключевые </a:t>
            </a:r>
            <a:r>
              <a:rPr lang="ru-RU" sz="2000" b="1" dirty="0">
                <a:solidFill>
                  <a:srgbClr val="FF0000"/>
                </a:solidFill>
              </a:rPr>
              <a:t>проблемные зоны (Аудит "как есть")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1. </a:t>
            </a:r>
            <a:r>
              <a:rPr lang="ru-RU" sz="2000" dirty="0"/>
              <a:t>Инструктажи:</a:t>
            </a:r>
          </a:p>
          <a:p>
            <a:r>
              <a:rPr lang="ru-RU" sz="2000" dirty="0"/>
              <a:t>   · Ежегодная массовая печать и регистрация сотен инструктажей в журналах.</a:t>
            </a:r>
          </a:p>
          <a:p>
            <a:r>
              <a:rPr lang="ru-RU" sz="2000" dirty="0"/>
              <a:t>   · Сложность отслеживания и напоминаний.</a:t>
            </a:r>
          </a:p>
          <a:p>
            <a:r>
              <a:rPr lang="ru-RU" sz="2000" dirty="0"/>
              <a:t>2. Документация по пожарной безопасности:</a:t>
            </a:r>
          </a:p>
          <a:p>
            <a:r>
              <a:rPr lang="ru-RU" sz="2000" dirty="0"/>
              <a:t>   · Множество журналов (огнетушители, пожарные краны, тренировки и т.д.).</a:t>
            </a:r>
          </a:p>
          <a:p>
            <a:r>
              <a:rPr lang="ru-RU" sz="2000" dirty="0"/>
              <a:t>   · Дублирование актов проверок.</a:t>
            </a:r>
          </a:p>
          <a:p>
            <a:r>
              <a:rPr lang="ru-RU" sz="2000" dirty="0"/>
              <a:t>3. Акты и предписания:</a:t>
            </a:r>
          </a:p>
          <a:p>
            <a:r>
              <a:rPr lang="ru-RU" sz="2000" dirty="0"/>
              <a:t>   · Рутинное оформление актов осмотра кабинетов, спортзала, территории.</a:t>
            </a:r>
          </a:p>
          <a:p>
            <a:r>
              <a:rPr lang="ru-RU" sz="2000" dirty="0"/>
              <a:t>   · Отсутствие единой базы для контроля исполнения предписаний.</a:t>
            </a:r>
          </a:p>
          <a:p>
            <a:r>
              <a:rPr lang="ru-RU" sz="2000" dirty="0"/>
              <a:t>4. Обучение по ОТ:</a:t>
            </a:r>
          </a:p>
          <a:p>
            <a:r>
              <a:rPr lang="ru-RU" sz="2000" dirty="0"/>
              <a:t>   · Организационная сложность отправки сотрудников на обучение.</a:t>
            </a:r>
          </a:p>
          <a:p>
            <a:r>
              <a:rPr lang="ru-RU" sz="2000" dirty="0"/>
              <a:t>   · Хранение и учёт бумажных удостоверений.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000108"/>
            <a:ext cx="750099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Наше решение. </a:t>
            </a:r>
            <a:r>
              <a:rPr lang="ru-RU" sz="2000" b="1" dirty="0" err="1">
                <a:solidFill>
                  <a:srgbClr val="FF0000"/>
                </a:solidFill>
              </a:rPr>
              <a:t>Цифровизация</a:t>
            </a:r>
            <a:r>
              <a:rPr lang="ru-RU" sz="2000" b="1" dirty="0">
                <a:solidFill>
                  <a:srgbClr val="FF0000"/>
                </a:solidFill>
              </a:rPr>
              <a:t> и оптимизация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  <a:p>
            <a:pPr algn="ctr"/>
            <a:r>
              <a:rPr lang="ru-RU" sz="2000" b="1" dirty="0">
                <a:solidFill>
                  <a:srgbClr val="7030A0"/>
                </a:solidFill>
              </a:rPr>
              <a:t>Три ключевых направления: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  <a:p>
            <a:r>
              <a:rPr lang="ru-RU" sz="2000" dirty="0"/>
              <a:t>1. Внедрение Электронного Журнала Охраны Труда (ЭЖОТ)</a:t>
            </a:r>
          </a:p>
          <a:p>
            <a:r>
              <a:rPr lang="ru-RU" sz="2000" dirty="0"/>
              <a:t>2. Оптимизация и консолидация документооборота</a:t>
            </a:r>
          </a:p>
          <a:p>
            <a:r>
              <a:rPr lang="ru-RU" sz="2000" dirty="0"/>
              <a:t>3. Делегирование и чёткое распределение ответственности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2051" name="Picture 3" descr="C:\Users\user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357694"/>
            <a:ext cx="4071966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9297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Электронный </a:t>
            </a:r>
            <a:r>
              <a:rPr lang="ru-RU" b="1" dirty="0">
                <a:solidFill>
                  <a:srgbClr val="FF0000"/>
                </a:solidFill>
              </a:rPr>
              <a:t>журнал охраны труда</a:t>
            </a:r>
          </a:p>
          <a:p>
            <a:endParaRPr lang="ru-RU" dirty="0"/>
          </a:p>
          <a:p>
            <a:r>
              <a:rPr lang="ru-RU" dirty="0"/>
              <a:t>Что это даст:</a:t>
            </a:r>
          </a:p>
          <a:p>
            <a:endParaRPr lang="ru-RU" dirty="0"/>
          </a:p>
          <a:p>
            <a:r>
              <a:rPr lang="ru-RU" dirty="0"/>
              <a:t>· Автоматизация инструктажей: Проведение вводного инструктажа через </a:t>
            </a:r>
            <a:r>
              <a:rPr lang="ru-RU" dirty="0" err="1"/>
              <a:t>онлайн-тест</a:t>
            </a:r>
            <a:r>
              <a:rPr lang="ru-RU" dirty="0"/>
              <a:t>. Автоматическая рассылка напоминаний о ежегодных инструктажах. Электронная подпись и фиксация.</a:t>
            </a:r>
          </a:p>
          <a:p>
            <a:r>
              <a:rPr lang="ru-RU" dirty="0"/>
              <a:t>· Цифровой учёт: Все журналы (пожарные, по </a:t>
            </a:r>
            <a:r>
              <a:rPr lang="ru-RU" dirty="0" err="1"/>
              <a:t>электробезопасности</a:t>
            </a:r>
            <a:r>
              <a:rPr lang="ru-RU" dirty="0"/>
              <a:t>) в одной системе. Быстрый поиск и отчётность.</a:t>
            </a:r>
          </a:p>
          <a:p>
            <a:r>
              <a:rPr lang="ru-RU" dirty="0"/>
              <a:t>· Планирование и контроль: Система сама напомнит о плановых проверках, обучении сотрудников, замене огнетушителей.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Выгода: Сокращение времени на работу с журналами на 70%.</a:t>
            </a:r>
          </a:p>
        </p:txBody>
      </p:sp>
      <p:pic>
        <p:nvPicPr>
          <p:cNvPr id="1026" name="Picture 2" descr="C:\Users\user\Desktop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214818"/>
            <a:ext cx="3419475" cy="2314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108</TotalTime>
  <Words>266</Words>
  <Application>Microsoft Office PowerPoint</Application>
  <PresentationFormat>Экран (4:3)</PresentationFormat>
  <Paragraphs>87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Specshkola</cp:lastModifiedBy>
  <cp:revision>18</cp:revision>
  <dcterms:created xsi:type="dcterms:W3CDTF">2025-10-13T20:00:24Z</dcterms:created>
  <dcterms:modified xsi:type="dcterms:W3CDTF">2025-10-14T07:09:15Z</dcterms:modified>
</cp:coreProperties>
</file>