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9" r:id="rId1"/>
  </p:sldMasterIdLst>
  <p:sldIdLst>
    <p:sldId id="256" r:id="rId2"/>
    <p:sldId id="269" r:id="rId3"/>
    <p:sldId id="258" r:id="rId4"/>
    <p:sldId id="259" r:id="rId5"/>
    <p:sldId id="262" r:id="rId6"/>
    <p:sldId id="263" r:id="rId7"/>
    <p:sldId id="271" r:id="rId8"/>
    <p:sldId id="272" r:id="rId9"/>
    <p:sldId id="273" r:id="rId10"/>
    <p:sldId id="274" r:id="rId11"/>
    <p:sldId id="270" r:id="rId12"/>
    <p:sldId id="277" r:id="rId13"/>
  </p:sldIdLst>
  <p:sldSz cx="15125700" cy="10693400"/>
  <p:notesSz cx="15125700" cy="10693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102" y="4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781425" y="4871438"/>
            <a:ext cx="10209848" cy="2953801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781425" y="7801476"/>
            <a:ext cx="10209848" cy="2138680"/>
          </a:xfrm>
        </p:spPr>
        <p:txBody>
          <a:bodyPr/>
          <a:lstStyle>
            <a:lvl1pPr marL="0" indent="0" algn="l">
              <a:buNone/>
              <a:defRPr sz="2900" b="1">
                <a:solidFill>
                  <a:schemeClr val="tx2"/>
                </a:solidFill>
              </a:defRPr>
            </a:lvl1pPr>
            <a:lvl2pPr marL="737646" indent="0" algn="ctr">
              <a:buNone/>
            </a:lvl2pPr>
            <a:lvl3pPr marL="1475293" indent="0" algn="ctr">
              <a:buNone/>
            </a:lvl3pPr>
            <a:lvl4pPr marL="2212939" indent="0" algn="ctr">
              <a:buNone/>
            </a:lvl4pPr>
            <a:lvl5pPr marL="2950586" indent="0" algn="ctr">
              <a:buNone/>
            </a:lvl5pPr>
            <a:lvl6pPr marL="3688232" indent="0" algn="ctr">
              <a:buNone/>
            </a:lvl6pPr>
            <a:lvl7pPr marL="4425879" indent="0" algn="ctr">
              <a:buNone/>
            </a:lvl7pPr>
            <a:lvl8pPr marL="5163525" indent="0" algn="ctr">
              <a:buNone/>
            </a:lvl8pPr>
            <a:lvl9pPr marL="5901172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2952456" y="1812642"/>
            <a:ext cx="3564467" cy="63023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1880549" y="6502082"/>
            <a:ext cx="5703147" cy="635279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630238" y="0"/>
            <a:ext cx="1008380" cy="106934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457106" y="0"/>
            <a:ext cx="173132" cy="106934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638617" y="0"/>
            <a:ext cx="300847" cy="106934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887933" y="0"/>
            <a:ext cx="380922" cy="106934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5911" y="0"/>
            <a:ext cx="0" cy="106934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1512570" y="0"/>
            <a:ext cx="0" cy="106934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1412844" y="0"/>
            <a:ext cx="0" cy="106934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856150" y="0"/>
            <a:ext cx="0" cy="106934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764665" y="0"/>
            <a:ext cx="0" cy="106934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15075837" y="0"/>
            <a:ext cx="0" cy="106934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2016760" y="0"/>
            <a:ext cx="126048" cy="106934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08380" y="5346700"/>
            <a:ext cx="2142808" cy="2019864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2166350" y="7588528"/>
            <a:ext cx="1061022" cy="1000146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804828" y="8576911"/>
            <a:ext cx="226886" cy="21386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2752877" y="9025230"/>
            <a:ext cx="453771" cy="427736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3151188" y="7010118"/>
            <a:ext cx="605028" cy="57031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2192671" y="7685124"/>
            <a:ext cx="1008380" cy="806954"/>
          </a:xfrm>
        </p:spPr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966133" y="428234"/>
            <a:ext cx="2773045" cy="912404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56285" y="428232"/>
            <a:ext cx="9957753" cy="912404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100" b="1" i="0">
                <a:solidFill>
                  <a:srgbClr val="423C67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5628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78973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12/1/2025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756285" y="2495127"/>
            <a:ext cx="12352655" cy="7599443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1425" y="4514991"/>
            <a:ext cx="10209848" cy="3202079"/>
          </a:xfrm>
        </p:spPr>
        <p:txBody>
          <a:bodyPr/>
          <a:lstStyle>
            <a:lvl1pPr algn="l">
              <a:buNone/>
              <a:defRPr sz="48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81425" y="7812123"/>
            <a:ext cx="10209848" cy="2138680"/>
          </a:xfrm>
        </p:spPr>
        <p:txBody>
          <a:bodyPr anchor="t"/>
          <a:lstStyle>
            <a:lvl1pPr marL="0" indent="0">
              <a:buNone/>
              <a:defRPr sz="2900" b="1">
                <a:solidFill>
                  <a:schemeClr val="tx2"/>
                </a:solidFill>
              </a:defRPr>
            </a:lvl1pPr>
            <a:lvl2pPr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2950198" y="1806927"/>
            <a:ext cx="3564467" cy="63023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1880858" y="6497621"/>
            <a:ext cx="5703147" cy="635279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630238" y="0"/>
            <a:ext cx="1008380" cy="106934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57106" y="0"/>
            <a:ext cx="173132" cy="106934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638617" y="0"/>
            <a:ext cx="300847" cy="106934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887933" y="0"/>
            <a:ext cx="380922" cy="106934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5911" y="0"/>
            <a:ext cx="0" cy="106934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512570" y="0"/>
            <a:ext cx="0" cy="106934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412844" y="0"/>
            <a:ext cx="0" cy="106934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856150" y="0"/>
            <a:ext cx="0" cy="106934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764665" y="0"/>
            <a:ext cx="0" cy="106934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2016760" y="0"/>
            <a:ext cx="126048" cy="106934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08380" y="5346700"/>
            <a:ext cx="2142808" cy="2019864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2191281" y="7588528"/>
            <a:ext cx="1061022" cy="1000146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804828" y="8576911"/>
            <a:ext cx="226886" cy="21386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2752877" y="9029982"/>
            <a:ext cx="453771" cy="427736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3108245" y="6985307"/>
            <a:ext cx="605028" cy="57031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15049516" y="0"/>
            <a:ext cx="0" cy="106934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2217602" y="7685124"/>
            <a:ext cx="1008380" cy="806954"/>
          </a:xfrm>
        </p:spPr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756285" y="2495127"/>
            <a:ext cx="6050280" cy="7128933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7063702" y="2495127"/>
            <a:ext cx="6050280" cy="7128933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6285" y="425756"/>
            <a:ext cx="12478703" cy="1782233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756285" y="3683282"/>
            <a:ext cx="6050280" cy="6059593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7231975" y="3683282"/>
            <a:ext cx="6050280" cy="6059593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756285" y="2447601"/>
            <a:ext cx="6050280" cy="102656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32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7184708" y="2447601"/>
            <a:ext cx="6050280" cy="102656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32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4495463" y="0"/>
            <a:ext cx="0" cy="106934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877004" y="4968558"/>
            <a:ext cx="9837928" cy="756285"/>
          </a:xfrm>
        </p:spPr>
        <p:txBody>
          <a:bodyPr anchor="b"/>
          <a:lstStyle>
            <a:lvl1pPr algn="l">
              <a:buNone/>
              <a:defRPr sz="32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268646" y="427736"/>
            <a:ext cx="2525992" cy="7770537"/>
          </a:xfrm>
        </p:spPr>
        <p:txBody>
          <a:bodyPr/>
          <a:lstStyle>
            <a:lvl1pPr marL="0" indent="0">
              <a:spcBef>
                <a:spcPts val="645"/>
              </a:spcBef>
              <a:spcAft>
                <a:spcPts val="1613"/>
              </a:spcAft>
              <a:buNone/>
              <a:defRPr sz="1900"/>
            </a:lvl1pPr>
            <a:lvl2pPr>
              <a:buNone/>
              <a:defRPr sz="1900"/>
            </a:lvl2pPr>
            <a:lvl3pPr>
              <a:buNone/>
              <a:defRPr sz="1600"/>
            </a:lvl3pPr>
            <a:lvl4pPr>
              <a:buNone/>
              <a:defRPr sz="1500"/>
            </a:lvl4pPr>
            <a:lvl5pPr>
              <a:buNone/>
              <a:defRPr sz="15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335895" y="0"/>
            <a:ext cx="0" cy="106934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0243090" y="0"/>
            <a:ext cx="0" cy="106934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4873605" y="0"/>
            <a:ext cx="0" cy="106934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4621510" y="0"/>
            <a:ext cx="504190" cy="106934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4747558" y="0"/>
            <a:ext cx="0" cy="106934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13492124" y="8911167"/>
            <a:ext cx="907542" cy="855472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504190" y="427736"/>
            <a:ext cx="9327515" cy="9866444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4495463" y="0"/>
            <a:ext cx="0" cy="106934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492124" y="8911167"/>
            <a:ext cx="907542" cy="855472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841081" y="4968558"/>
            <a:ext cx="9837928" cy="756285"/>
          </a:xfrm>
        </p:spPr>
        <p:txBody>
          <a:bodyPr anchor="b"/>
          <a:lstStyle>
            <a:lvl1pPr algn="l">
              <a:buNone/>
              <a:defRPr sz="32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10209848" cy="106934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5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91758" y="412884"/>
            <a:ext cx="2520950" cy="7727764"/>
          </a:xfrm>
        </p:spPr>
        <p:txBody>
          <a:bodyPr rot="0" spcFirstLastPara="0" vertOverflow="overflow" horzOverflow="overflow" vert="horz" wrap="square" lIns="147529" tIns="73765" rIns="147529" bIns="73765" numCol="1" spcCol="442588" rtlCol="0" fromWordArt="0" anchor="t" anchorCtr="0" forceAA="0" compatLnSpc="1">
            <a:normAutofit/>
          </a:bodyPr>
          <a:lstStyle>
            <a:lvl1pPr marL="0" indent="0">
              <a:spcBef>
                <a:spcPts val="161"/>
              </a:spcBef>
              <a:spcAft>
                <a:spcPts val="645"/>
              </a:spcAft>
              <a:buFontTx/>
              <a:buNone/>
              <a:defRPr sz="1900"/>
            </a:lvl1pPr>
            <a:lvl2pPr>
              <a:defRPr sz="19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4873605" y="0"/>
            <a:ext cx="0" cy="106934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4621510" y="0"/>
            <a:ext cx="504190" cy="106934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4747558" y="0"/>
            <a:ext cx="0" cy="106934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10335895" y="0"/>
            <a:ext cx="0" cy="106934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10243090" y="0"/>
            <a:ext cx="0" cy="106934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4495463" y="0"/>
            <a:ext cx="0" cy="106934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756285" y="428232"/>
            <a:ext cx="12352655" cy="1782233"/>
          </a:xfrm>
          <a:prstGeom prst="rect">
            <a:avLst/>
          </a:prstGeom>
        </p:spPr>
        <p:txBody>
          <a:bodyPr vert="horz" lIns="147529" tIns="73765" rIns="147529" bIns="73765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756285" y="2495127"/>
            <a:ext cx="12352655" cy="7599443"/>
          </a:xfrm>
          <a:prstGeom prst="rect">
            <a:avLst/>
          </a:prstGeom>
        </p:spPr>
        <p:txBody>
          <a:bodyPr vert="horz" lIns="147529" tIns="73765" rIns="147529" bIns="73765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12649793" y="1668662"/>
            <a:ext cx="3136731" cy="635279"/>
          </a:xfrm>
          <a:prstGeom prst="rect">
            <a:avLst/>
          </a:prstGeom>
        </p:spPr>
        <p:txBody>
          <a:bodyPr vert="horz" lIns="147529" tIns="73765" rIns="147529" bIns="73765" anchor="ctr" anchorCtr="0"/>
          <a:lstStyle>
            <a:lvl1pPr algn="r" eaLnBrk="1" latinLnBrk="0" hangingPunct="1">
              <a:defRPr kumimoji="0" sz="19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11714804" y="5809969"/>
            <a:ext cx="4990253" cy="605028"/>
          </a:xfrm>
          <a:prstGeom prst="rect">
            <a:avLst/>
          </a:prstGeom>
        </p:spPr>
        <p:txBody>
          <a:bodyPr vert="horz" lIns="147529" tIns="73765" rIns="147529" bIns="73765" anchor="ctr" anchorCtr="0"/>
          <a:lstStyle>
            <a:lvl1pPr algn="l" eaLnBrk="1" latinLnBrk="0" hangingPunct="1">
              <a:defRPr kumimoji="0" sz="1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26048" y="0"/>
            <a:ext cx="0" cy="106934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4873605" y="0"/>
            <a:ext cx="0" cy="106934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4621510" y="0"/>
            <a:ext cx="504190" cy="106934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4747558" y="0"/>
            <a:ext cx="0" cy="106934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47529" tIns="73765" rIns="147529" bIns="73765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13492124" y="8911167"/>
            <a:ext cx="907542" cy="855472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7529" tIns="73765" rIns="147529" bIns="73765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3446747" y="8940871"/>
            <a:ext cx="1008380" cy="812698"/>
          </a:xfrm>
          <a:prstGeom prst="rect">
            <a:avLst/>
          </a:prstGeom>
        </p:spPr>
        <p:txBody>
          <a:bodyPr vert="horz" lIns="147529" tIns="73765" rIns="147529" bIns="73765" anchor="ctr"/>
          <a:lstStyle>
            <a:lvl1pPr algn="ctr" eaLnBrk="1" latinLnBrk="0" hangingPunct="1">
              <a:defRPr kumimoji="0" sz="23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txStyles>
    <p:titleStyle>
      <a:lvl1pPr algn="l" rtl="0" eaLnBrk="1" latinLnBrk="0" hangingPunct="1">
        <a:spcBef>
          <a:spcPct val="0"/>
        </a:spcBef>
        <a:buNone/>
        <a:defRPr kumimoji="0" sz="48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42588" indent="-442588" algn="l" rtl="0" eaLnBrk="1" latinLnBrk="0" hangingPunct="1">
        <a:spcBef>
          <a:spcPts val="968"/>
        </a:spcBef>
        <a:buClr>
          <a:schemeClr val="accent1"/>
        </a:buClr>
        <a:buSzPct val="70000"/>
        <a:buFont typeface="Wingdings"/>
        <a:buChar char=""/>
        <a:defRPr kumimoji="0"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1032705" indent="-44258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75293" indent="-295059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17881" indent="-295059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360469" indent="-295059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2803057" indent="-295059" algn="l" rtl="0" eaLnBrk="1" latinLnBrk="0" hangingPunct="1">
        <a:spcBef>
          <a:spcPct val="20000"/>
        </a:spcBef>
        <a:buClr>
          <a:schemeClr val="accent1"/>
        </a:buClr>
        <a:buChar char="•"/>
        <a:defRPr kumimoji="0" sz="2600" kern="1200">
          <a:solidFill>
            <a:schemeClr val="tx2"/>
          </a:solidFill>
          <a:latin typeface="+mn-lt"/>
          <a:ea typeface="+mn-ea"/>
          <a:cs typeface="+mn-cs"/>
        </a:defRPr>
      </a:lvl6pPr>
      <a:lvl7pPr marL="3245645" indent="-295059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23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88232" indent="-295059" algn="l" rtl="0" eaLnBrk="1" latinLnBrk="0" hangingPunct="1">
        <a:spcBef>
          <a:spcPct val="20000"/>
        </a:spcBef>
        <a:buClr>
          <a:schemeClr val="accent2"/>
        </a:buClr>
        <a:buChar char="•"/>
        <a:defRPr kumimoji="0" sz="23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4130820" indent="-295059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23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73764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47529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221293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95058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36882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442587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51635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590117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C:\Users\Гуля\Downloads\oc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161344">
            <a:off x="1436583" y="7177306"/>
            <a:ext cx="4377231" cy="2327228"/>
          </a:xfrm>
          <a:prstGeom prst="rect">
            <a:avLst/>
          </a:prstGeom>
          <a:noFill/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756285" y="428232"/>
            <a:ext cx="13435965" cy="178223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/>
              <a:t>МКОУ «КОСТЕКСКАЯ СОШ ИМ. Б.Ш. БАКИЕВА»</a:t>
            </a:r>
            <a:br>
              <a:rPr lang="ru-RU" sz="4400" b="1" dirty="0"/>
            </a:br>
            <a:r>
              <a:rPr lang="ru-RU" sz="4400" b="1" dirty="0"/>
              <a:t>Хасавюртовский   район</a:t>
            </a:r>
            <a:br>
              <a:rPr lang="ru-RU" dirty="0"/>
            </a:br>
            <a:endParaRPr lang="ru-RU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933450" y="2468721"/>
            <a:ext cx="13182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тбор предложений, направленных на снижение бюрократической нагрузки в системе образования,  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Образование без бюрократии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781050" y="4813300"/>
            <a:ext cx="13411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Номинация 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4.2.1. Локальные нормативные акты (номенклатура дел образовательной организации, должностные инструкции педагогических работников, положение об оплате труда, 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положение о делопроизводстве и др.).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7258050" y="7937500"/>
            <a:ext cx="71247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Акгезова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Гюльжанат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Калсыновна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МКОУ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Костекская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СОШ им. Б.Ш. </a:t>
            </a:r>
            <a:r>
              <a:rPr kumimoji="0" lang="ru-RU" sz="2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Бакиева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781050" y="639921"/>
            <a:ext cx="13639800" cy="9879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Таким образом, правильно оформленные и регламентированные документы создают прозрачную систему распределения обязанностей и регламентируют процессы, что: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Уменьшает нагрузку на учителя в части административной работы.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Позволяет учителям больше времени уделять преподаванию и взаимодействию с учениками.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Избегает хаоса и «лишних» отчетов, которые часто возникают из-за неопределенности.</a:t>
            </a:r>
            <a:endParaRPr kumimoji="0" 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Создает условия для внедрения цифровых технологий документооборота.</a:t>
            </a: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Примеры конкретных результатов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Учитель не тратит время на составление отчётов по запросу муниципалитета - их готовит заместитель директора по учебно-воспитательной работе.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Советник по воспитанию ведёт документацию и отчеты по воспитательной работе, проводит мониторинг, сообщает только ключевые результаты учителю.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Секретариат оформляет приказы и распоряжения по школе, распределяет корреспонденцию, обеспечивая прозрачную коммуникацию.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Передача административных функций административным работникам позволяет: значительно сократить бумажную и организационную нагрузку на учителей; позволить педагогам сосредоточиться на педагогической деятельности и развитии учеников; повысить качество управленческих процессов и снизить риск ошибок в документации.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85850" y="317500"/>
            <a:ext cx="12818237" cy="1633267"/>
          </a:xfrm>
          <a:prstGeom prst="rect">
            <a:avLst/>
          </a:prstGeom>
        </p:spPr>
        <p:txBody>
          <a:bodyPr vert="horz" wrap="square" lIns="0" tIns="398271" rIns="0" bIns="0" rtlCol="0">
            <a:spAutoFit/>
          </a:bodyPr>
          <a:lstStyle/>
          <a:p>
            <a:pPr marL="426720" algn="ctr">
              <a:lnSpc>
                <a:spcPct val="100000"/>
              </a:lnSpc>
              <a:spcBef>
                <a:spcPts val="100"/>
              </a:spcBef>
            </a:pPr>
            <a:r>
              <a:rPr sz="4000"/>
              <a:t>МЕРОПРИЯТИ</a:t>
            </a:r>
            <a:r>
              <a:rPr lang="ru-RU" sz="4000" dirty="0"/>
              <a:t>Я</a:t>
            </a:r>
            <a:r>
              <a:rPr sz="4000" spc="-50"/>
              <a:t> </a:t>
            </a:r>
            <a:r>
              <a:rPr sz="4000"/>
              <a:t>В</a:t>
            </a:r>
            <a:r>
              <a:rPr sz="4000" spc="-50"/>
              <a:t> </a:t>
            </a:r>
            <a:br>
              <a:rPr lang="ru-RU" sz="4000" spc="-50" dirty="0"/>
            </a:br>
            <a:r>
              <a:rPr lang="ru-RU" sz="4000" spc="-25" dirty="0"/>
              <a:t>МКОУ «КОСТЕКСКАЯ СОШ ИМ. Б.Ш. БАКИЕВА»</a:t>
            </a:r>
          </a:p>
        </p:txBody>
      </p:sp>
      <p:sp>
        <p:nvSpPr>
          <p:cNvPr id="2" name="object 2"/>
          <p:cNvSpPr txBox="1">
            <a:spLocks noGrp="1"/>
          </p:cNvSpPr>
          <p:nvPr>
            <p:ph sz="quarter" idx="1"/>
          </p:nvPr>
        </p:nvSpPr>
        <p:spPr>
          <a:xfrm>
            <a:off x="476250" y="1993900"/>
            <a:ext cx="11430000" cy="8077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07010" indent="254000" algn="l">
              <a:lnSpc>
                <a:spcPct val="100000"/>
              </a:lnSpc>
              <a:spcBef>
                <a:spcPts val="100"/>
              </a:spcBef>
              <a:buSzPct val="97222"/>
              <a:buAutoNum type="arabicPeriod"/>
              <a:tabLst>
                <a:tab pos="266700" algn="l"/>
              </a:tabLst>
            </a:pP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Проведение</a:t>
            </a:r>
            <a:r>
              <a:rPr sz="2000" b="1" spc="-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педагогического</a:t>
            </a:r>
            <a:r>
              <a:rPr sz="2000" b="1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совета</a:t>
            </a:r>
            <a:r>
              <a:rPr sz="2000" b="1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sz="2000" b="1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вопросу</a:t>
            </a:r>
            <a:r>
              <a:rPr sz="2000" b="1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снижения</a:t>
            </a:r>
            <a:r>
              <a:rPr sz="2000" b="1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20" dirty="0">
                <a:latin typeface="Times New Roman" pitchFamily="18" charset="0"/>
                <a:cs typeface="Times New Roman" pitchFamily="18" charset="0"/>
              </a:rPr>
              <a:t>документационной</a:t>
            </a:r>
            <a:r>
              <a:rPr sz="2000" b="1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нагрузки </a:t>
            </a:r>
            <a:r>
              <a:rPr sz="2000" b="1" spc="-30" dirty="0">
                <a:latin typeface="Times New Roman" pitchFamily="18" charset="0"/>
                <a:cs typeface="Times New Roman" pitchFamily="18" charset="0"/>
              </a:rPr>
              <a:t>педагогических</a:t>
            </a:r>
            <a:r>
              <a:rPr sz="2000" b="1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 err="1">
                <a:latin typeface="Times New Roman" pitchFamily="18" charset="0"/>
                <a:cs typeface="Times New Roman" pitchFamily="18" charset="0"/>
              </a:rPr>
              <a:t>работников</a:t>
            </a:r>
            <a:r>
              <a:rPr sz="2000" b="1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25" dirty="0"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2000" b="1" spc="-25" dirty="0">
                <a:latin typeface="Times New Roman" pitchFamily="18" charset="0"/>
                <a:cs typeface="Times New Roman" pitchFamily="18" charset="0"/>
              </a:rPr>
              <a:t> </a:t>
            </a:r>
            <a:endParaRPr sz="2000" b="1" spc="-25" dirty="0">
              <a:latin typeface="Times New Roman" pitchFamily="18" charset="0"/>
              <a:cs typeface="Times New Roman" pitchFamily="18" charset="0"/>
            </a:endParaRPr>
          </a:p>
          <a:p>
            <a:pPr marL="12700" marR="5080" indent="254000" algn="l">
              <a:lnSpc>
                <a:spcPct val="100000"/>
              </a:lnSpc>
              <a:spcBef>
                <a:spcPts val="600"/>
              </a:spcBef>
              <a:buSzPct val="97222"/>
              <a:buAutoNum type="arabicPeriod"/>
              <a:tabLst>
                <a:tab pos="266700" algn="l"/>
              </a:tabLst>
            </a:pPr>
            <a:r>
              <a:rPr sz="2000" b="1" dirty="0">
                <a:latin typeface="Times New Roman" pitchFamily="18" charset="0"/>
                <a:cs typeface="Times New Roman" pitchFamily="18" charset="0"/>
              </a:rPr>
              <a:t>Анализ</a:t>
            </a:r>
            <a:r>
              <a:rPr sz="2000" b="1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25" dirty="0">
                <a:latin typeface="Times New Roman" pitchFamily="18" charset="0"/>
                <a:cs typeface="Times New Roman" pitchFamily="18" charset="0"/>
              </a:rPr>
              <a:t>нормативно-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правовых</a:t>
            </a:r>
            <a:r>
              <a:rPr sz="2000" b="1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актов,</a:t>
            </a:r>
            <a:r>
              <a:rPr sz="2000" b="1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связанных</a:t>
            </a:r>
            <a:r>
              <a:rPr sz="2000" b="1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z="2000" b="1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трудовой</a:t>
            </a:r>
            <a:r>
              <a:rPr sz="2000" b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 err="1">
                <a:latin typeface="Times New Roman" pitchFamily="18" charset="0"/>
                <a:cs typeface="Times New Roman" pitchFamily="18" charset="0"/>
              </a:rPr>
              <a:t>деятельностью</a:t>
            </a:r>
            <a:r>
              <a:rPr sz="2000" b="1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-10" dirty="0">
                <a:latin typeface="Times New Roman" pitchFamily="18" charset="0"/>
                <a:cs typeface="Times New Roman" pitchFamily="18" charset="0"/>
              </a:rPr>
              <a:t>учителя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и их</a:t>
            </a:r>
            <a:r>
              <a:rPr sz="2000" b="1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 err="1">
                <a:latin typeface="Times New Roman" pitchFamily="18" charset="0"/>
                <a:cs typeface="Times New Roman" pitchFamily="18" charset="0"/>
              </a:rPr>
              <a:t>актуализация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spc="-10" dirty="0">
                <a:latin typeface="Times New Roman" pitchFamily="18" charset="0"/>
                <a:cs typeface="Times New Roman" pitchFamily="18" charset="0"/>
              </a:rPr>
              <a:t> </a:t>
            </a:r>
            <a:endParaRPr sz="2000" b="1" spc="-10" dirty="0">
              <a:latin typeface="Times New Roman" pitchFamily="18" charset="0"/>
              <a:cs typeface="Times New Roman" pitchFamily="18" charset="0"/>
            </a:endParaRPr>
          </a:p>
          <a:p>
            <a:pPr marL="12700" marR="1430020" indent="254000" algn="l">
              <a:lnSpc>
                <a:spcPct val="100000"/>
              </a:lnSpc>
              <a:spcBef>
                <a:spcPts val="600"/>
              </a:spcBef>
              <a:buSzPct val="97222"/>
              <a:buAutoNum type="arabicPeriod"/>
              <a:tabLst>
                <a:tab pos="266700" algn="l"/>
              </a:tabLst>
            </a:pPr>
            <a:r>
              <a:rPr sz="2000" b="1" dirty="0">
                <a:latin typeface="Times New Roman" pitchFamily="18" charset="0"/>
                <a:cs typeface="Times New Roman" pitchFamily="18" charset="0"/>
              </a:rPr>
              <a:t>Актуализация</a:t>
            </a:r>
            <a:r>
              <a:rPr sz="2000" b="1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000" b="1" spc="-8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упорядочение</a:t>
            </a:r>
            <a:r>
              <a:rPr sz="2000" b="1" spc="-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перечня</a:t>
            </a:r>
            <a:r>
              <a:rPr sz="2000" b="1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внутренних</a:t>
            </a:r>
            <a:r>
              <a:rPr sz="2000" b="1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отчётных</a:t>
            </a:r>
            <a:r>
              <a:rPr sz="2000" b="1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20" dirty="0">
                <a:latin typeface="Times New Roman" pitchFamily="18" charset="0"/>
                <a:cs typeface="Times New Roman" pitchFamily="18" charset="0"/>
              </a:rPr>
              <a:t>документов</a:t>
            </a:r>
            <a:r>
              <a:rPr sz="2000" b="1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5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мониторингов,</a:t>
            </a:r>
            <a:r>
              <a:rPr sz="2000" b="1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требующих</a:t>
            </a:r>
            <a:r>
              <a:rPr sz="2000" b="1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20" dirty="0">
                <a:latin typeface="Times New Roman" pitchFamily="18" charset="0"/>
                <a:cs typeface="Times New Roman" pitchFamily="18" charset="0"/>
              </a:rPr>
              <a:t>привлечение</a:t>
            </a:r>
            <a:r>
              <a:rPr sz="2000" b="1" spc="-8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педагогов.</a:t>
            </a:r>
          </a:p>
          <a:p>
            <a:pPr marL="266065" indent="-253365" algn="l">
              <a:lnSpc>
                <a:spcPct val="100000"/>
              </a:lnSpc>
              <a:spcBef>
                <a:spcPts val="600"/>
              </a:spcBef>
              <a:buSzPct val="97222"/>
              <a:buAutoNum type="arabicPeriod"/>
              <a:tabLst>
                <a:tab pos="266065" algn="l"/>
              </a:tabLst>
            </a:pPr>
            <a:r>
              <a:rPr sz="2000" b="1" dirty="0">
                <a:latin typeface="Times New Roman" pitchFamily="18" charset="0"/>
                <a:cs typeface="Times New Roman" pitchFamily="18" charset="0"/>
              </a:rPr>
              <a:t>Внесение</a:t>
            </a:r>
            <a:r>
              <a:rPr sz="2000" b="1" spc="-8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изменений</a:t>
            </a:r>
            <a:r>
              <a:rPr sz="2000" b="1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2000" b="1" spc="-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должностные</a:t>
            </a:r>
            <a:r>
              <a:rPr sz="2000" b="1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инструкции</a:t>
            </a:r>
            <a:r>
              <a:rPr sz="2000" b="1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z="2000" b="1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учётом</a:t>
            </a:r>
            <a:r>
              <a:rPr sz="2000" b="1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положений</a:t>
            </a:r>
            <a:r>
              <a:rPr sz="2000" b="1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Федерального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sz="2000" b="1" spc="-20" dirty="0">
                <a:latin typeface="Times New Roman" pitchFamily="18" charset="0"/>
                <a:cs typeface="Times New Roman" pitchFamily="18" charset="0"/>
              </a:rPr>
              <a:t>закона</a:t>
            </a:r>
            <a:r>
              <a:rPr sz="2000" b="1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«Об</a:t>
            </a:r>
            <a:r>
              <a:rPr sz="2000" b="1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20" dirty="0">
                <a:latin typeface="Times New Roman" pitchFamily="18" charset="0"/>
                <a:cs typeface="Times New Roman" pitchFamily="18" charset="0"/>
              </a:rPr>
              <a:t>образовании</a:t>
            </a:r>
            <a:r>
              <a:rPr sz="2000" b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2000" b="1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30" dirty="0">
                <a:latin typeface="Times New Roman" pitchFamily="18" charset="0"/>
                <a:cs typeface="Times New Roman" pitchFamily="18" charset="0"/>
              </a:rPr>
              <a:t>РФ»,</a:t>
            </a:r>
            <a:r>
              <a:rPr sz="2000" b="1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25" dirty="0">
                <a:latin typeface="Times New Roman" pitchFamily="18" charset="0"/>
                <a:cs typeface="Times New Roman" pitchFamily="18" charset="0"/>
              </a:rPr>
              <a:t>приказов</a:t>
            </a:r>
            <a:r>
              <a:rPr sz="2000" b="1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Минпросвещения</a:t>
            </a:r>
            <a:r>
              <a:rPr sz="2000" b="1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России</a:t>
            </a:r>
            <a:r>
              <a:rPr sz="2000" b="1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000" b="1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Минтруда</a:t>
            </a:r>
            <a:r>
              <a:rPr sz="2000" b="1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 err="1">
                <a:latin typeface="Times New Roman" pitchFamily="18" charset="0"/>
                <a:cs typeface="Times New Roman" pitchFamily="18" charset="0"/>
              </a:rPr>
              <a:t>России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spc="-10" dirty="0">
                <a:latin typeface="Times New Roman" pitchFamily="18" charset="0"/>
                <a:cs typeface="Times New Roman" pitchFamily="18" charset="0"/>
              </a:rPr>
              <a:t> </a:t>
            </a:r>
            <a:endParaRPr sz="2000" b="1" spc="-10" dirty="0">
              <a:latin typeface="Times New Roman" pitchFamily="18" charset="0"/>
              <a:cs typeface="Times New Roman" pitchFamily="18" charset="0"/>
            </a:endParaRPr>
          </a:p>
          <a:p>
            <a:pPr marL="12700" marR="361315" indent="254000" algn="l">
              <a:lnSpc>
                <a:spcPct val="100000"/>
              </a:lnSpc>
              <a:spcBef>
                <a:spcPts val="600"/>
              </a:spcBef>
              <a:buSzPct val="97222"/>
              <a:buAutoNum type="arabicPeriod" startAt="5"/>
              <a:tabLst>
                <a:tab pos="266700" algn="l"/>
              </a:tabLst>
            </a:pPr>
            <a:r>
              <a:rPr sz="2000" b="1" dirty="0">
                <a:latin typeface="Times New Roman" pitchFamily="18" charset="0"/>
                <a:cs typeface="Times New Roman" pitchFamily="18" charset="0"/>
              </a:rPr>
              <a:t>Внесение</a:t>
            </a:r>
            <a:r>
              <a:rPr sz="2000" b="1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изменений</a:t>
            </a:r>
            <a:r>
              <a:rPr sz="2000" b="1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2000" b="1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локальные</a:t>
            </a:r>
            <a:r>
              <a:rPr sz="2000" b="1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акты</a:t>
            </a:r>
            <a:r>
              <a:rPr sz="2000" b="1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ОО</a:t>
            </a:r>
            <a:r>
              <a:rPr sz="2000" b="1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(должностные</a:t>
            </a:r>
            <a:r>
              <a:rPr sz="2000" b="1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20" dirty="0">
                <a:latin typeface="Times New Roman" pitchFamily="18" charset="0"/>
                <a:cs typeface="Times New Roman" pitchFamily="18" charset="0"/>
              </a:rPr>
              <a:t>инструкции,</a:t>
            </a:r>
            <a:r>
              <a:rPr sz="2000" b="1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должностные обязанности,</a:t>
            </a:r>
            <a:r>
              <a:rPr sz="2000" b="1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Правила</a:t>
            </a:r>
            <a:r>
              <a:rPr sz="2000" b="1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внутреннего</a:t>
            </a:r>
            <a:r>
              <a:rPr sz="2000" b="1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распорядка,</a:t>
            </a:r>
            <a:r>
              <a:rPr sz="2000" b="1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положение</a:t>
            </a:r>
            <a:r>
              <a:rPr sz="2000" b="1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об</a:t>
            </a:r>
            <a:r>
              <a:rPr sz="2000" b="1" spc="-8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оплате</a:t>
            </a:r>
            <a:r>
              <a:rPr sz="2000" b="1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труда,</a:t>
            </a:r>
            <a:r>
              <a:rPr sz="2000" b="1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20" dirty="0">
                <a:latin typeface="Times New Roman" pitchFamily="18" charset="0"/>
                <a:cs typeface="Times New Roman" pitchFamily="18" charset="0"/>
              </a:rPr>
              <a:t>положение</a:t>
            </a:r>
            <a:r>
              <a:rPr sz="2000" b="1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50" dirty="0">
                <a:latin typeface="Times New Roman" pitchFamily="18" charset="0"/>
                <a:cs typeface="Times New Roman" pitchFamily="18" charset="0"/>
              </a:rPr>
              <a:t>о </a:t>
            </a:r>
            <a:r>
              <a:rPr sz="2000" b="1" spc="-25" dirty="0">
                <a:latin typeface="Times New Roman" pitchFamily="18" charset="0"/>
                <a:cs typeface="Times New Roman" pitchFamily="18" charset="0"/>
              </a:rPr>
              <a:t>разработке</a:t>
            </a:r>
            <a:r>
              <a:rPr sz="2000" b="1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000" b="1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реализации</a:t>
            </a:r>
            <a:r>
              <a:rPr sz="2000" b="1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25" dirty="0" err="1">
                <a:latin typeface="Times New Roman" pitchFamily="18" charset="0"/>
                <a:cs typeface="Times New Roman" pitchFamily="18" charset="0"/>
              </a:rPr>
              <a:t>образовательной</a:t>
            </a:r>
            <a:r>
              <a:rPr sz="2000" b="1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20" dirty="0" err="1"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ru-RU" sz="2000" b="1" spc="-10" dirty="0">
                <a:latin typeface="Times New Roman" pitchFamily="18" charset="0"/>
                <a:cs typeface="Times New Roman" pitchFamily="18" charset="0"/>
              </a:rPr>
              <a:t>  </a:t>
            </a:r>
            <a:endParaRPr sz="2000" b="1" spc="-10" dirty="0">
              <a:latin typeface="Times New Roman" pitchFamily="18" charset="0"/>
              <a:cs typeface="Times New Roman" pitchFamily="18" charset="0"/>
            </a:endParaRPr>
          </a:p>
          <a:p>
            <a:pPr marL="12700" marR="1170940" indent="254000" algn="l">
              <a:lnSpc>
                <a:spcPct val="100000"/>
              </a:lnSpc>
              <a:spcBef>
                <a:spcPts val="600"/>
              </a:spcBef>
              <a:buSzPct val="97222"/>
              <a:buAutoNum type="arabicPeriod" startAt="6"/>
              <a:tabLst>
                <a:tab pos="266700" algn="l"/>
              </a:tabLst>
            </a:pP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Исключение</a:t>
            </a:r>
            <a:r>
              <a:rPr sz="2000" b="1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незапланированных</a:t>
            </a:r>
            <a:r>
              <a:rPr sz="2000" b="1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поручений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000" b="1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20" dirty="0">
                <a:latin typeface="Times New Roman" pitchFamily="18" charset="0"/>
                <a:cs typeface="Times New Roman" pitchFamily="18" charset="0"/>
              </a:rPr>
              <a:t>обязанностей,</a:t>
            </a:r>
            <a:r>
              <a:rPr sz="2000" b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sz="2000" b="1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связанных </a:t>
            </a:r>
            <a:r>
              <a:rPr sz="2000" b="1" spc="-50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непосредственным</a:t>
            </a:r>
            <a:r>
              <a:rPr sz="2000" b="1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решением</a:t>
            </a:r>
            <a:r>
              <a:rPr sz="2000" b="1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30" dirty="0">
                <a:latin typeface="Times New Roman" pitchFamily="18" charset="0"/>
                <a:cs typeface="Times New Roman" pitchFamily="18" charset="0"/>
              </a:rPr>
              <a:t>педагогических</a:t>
            </a:r>
            <a:r>
              <a:rPr sz="2000" b="1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 err="1">
                <a:latin typeface="Times New Roman" pitchFamily="18" charset="0"/>
                <a:cs typeface="Times New Roman" pitchFamily="18" charset="0"/>
              </a:rPr>
              <a:t>задач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spc="-10" dirty="0">
                <a:latin typeface="Times New Roman" pitchFamily="18" charset="0"/>
                <a:cs typeface="Times New Roman" pitchFamily="18" charset="0"/>
              </a:rPr>
              <a:t>  </a:t>
            </a:r>
            <a:endParaRPr sz="2000" b="1" spc="-10" dirty="0">
              <a:latin typeface="Times New Roman" pitchFamily="18" charset="0"/>
              <a:cs typeface="Times New Roman" pitchFamily="18" charset="0"/>
            </a:endParaRPr>
          </a:p>
          <a:p>
            <a:pPr marL="266065" indent="-253365" algn="l">
              <a:lnSpc>
                <a:spcPct val="100000"/>
              </a:lnSpc>
              <a:spcBef>
                <a:spcPts val="605"/>
              </a:spcBef>
              <a:buSzPct val="97222"/>
              <a:buAutoNum type="arabicPeriod" startAt="6"/>
              <a:tabLst>
                <a:tab pos="266065" algn="l"/>
              </a:tabLst>
            </a:pPr>
            <a:r>
              <a:rPr sz="2000" b="1" dirty="0">
                <a:latin typeface="Times New Roman" pitchFamily="18" charset="0"/>
                <a:cs typeface="Times New Roman" pitchFamily="18" charset="0"/>
              </a:rPr>
              <a:t>Внедрение</a:t>
            </a:r>
            <a:r>
              <a:rPr sz="2000" b="1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информационных</a:t>
            </a:r>
            <a:r>
              <a:rPr sz="2000" b="1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технологий</a:t>
            </a:r>
            <a:r>
              <a:rPr sz="2000" b="1" spc="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для</a:t>
            </a:r>
            <a:r>
              <a:rPr sz="2000" b="1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сбора</a:t>
            </a:r>
            <a:r>
              <a:rPr sz="2000" b="1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отчётных</a:t>
            </a:r>
            <a:r>
              <a:rPr sz="2000" b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данных</a:t>
            </a:r>
            <a:r>
              <a:rPr sz="2000" b="1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000" b="1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данных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sz="2000" b="1" spc="-10" dirty="0" err="1">
                <a:latin typeface="Times New Roman" pitchFamily="18" charset="0"/>
                <a:cs typeface="Times New Roman" pitchFamily="18" charset="0"/>
              </a:rPr>
              <a:t>мониторингов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spc="-10" dirty="0">
                <a:latin typeface="Times New Roman" pitchFamily="18" charset="0"/>
                <a:cs typeface="Times New Roman" pitchFamily="18" charset="0"/>
              </a:rPr>
              <a:t> </a:t>
            </a:r>
            <a:endParaRPr sz="2000" b="1" spc="-10" dirty="0">
              <a:latin typeface="Times New Roman" pitchFamily="18" charset="0"/>
              <a:cs typeface="Times New Roman" pitchFamily="18" charset="0"/>
            </a:endParaRPr>
          </a:p>
          <a:p>
            <a:pPr marL="266700" indent="-254000" algn="l">
              <a:lnSpc>
                <a:spcPct val="100000"/>
              </a:lnSpc>
              <a:spcBef>
                <a:spcPts val="600"/>
              </a:spcBef>
              <a:buSzPct val="97222"/>
              <a:buAutoNum type="arabicPeriod" startAt="8"/>
              <a:tabLst>
                <a:tab pos="266700" algn="l"/>
              </a:tabLst>
            </a:pPr>
            <a:r>
              <a:rPr sz="2000" b="1" dirty="0">
                <a:latin typeface="Times New Roman" pitchFamily="18" charset="0"/>
                <a:cs typeface="Times New Roman" pitchFamily="18" charset="0"/>
              </a:rPr>
              <a:t>Замещение</a:t>
            </a:r>
            <a:r>
              <a:rPr sz="2000" b="1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документов,</a:t>
            </a:r>
            <a:r>
              <a:rPr sz="2000" b="1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оформляемых</a:t>
            </a:r>
            <a:r>
              <a:rPr sz="2000" b="1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sz="2000" b="1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30" dirty="0">
                <a:latin typeface="Times New Roman" pitchFamily="18" charset="0"/>
                <a:cs typeface="Times New Roman" pitchFamily="18" charset="0"/>
              </a:rPr>
              <a:t>бумажном</a:t>
            </a:r>
            <a:r>
              <a:rPr sz="2000" b="1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носителе,</a:t>
            </a:r>
            <a:r>
              <a:rPr sz="2000" b="1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sz="2000" b="1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электронную</a:t>
            </a:r>
            <a:r>
              <a:rPr sz="2000" b="1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форму.</a:t>
            </a:r>
          </a:p>
          <a:p>
            <a:pPr marL="266700" indent="-254000" algn="l">
              <a:lnSpc>
                <a:spcPct val="100000"/>
              </a:lnSpc>
              <a:spcBef>
                <a:spcPts val="600"/>
              </a:spcBef>
              <a:buSzPct val="97222"/>
              <a:buAutoNum type="arabicPeriod" startAt="8"/>
              <a:tabLst>
                <a:tab pos="266700" algn="l"/>
              </a:tabLst>
            </a:pP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Исключение</a:t>
            </a:r>
            <a:r>
              <a:rPr sz="2000" b="1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дублирования</a:t>
            </a:r>
            <a:r>
              <a:rPr sz="2000" b="1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информации</a:t>
            </a:r>
            <a:r>
              <a:rPr sz="2000" b="1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sz="2000" b="1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электронном</a:t>
            </a:r>
            <a:r>
              <a:rPr sz="2000" b="1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000" b="1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30" dirty="0">
                <a:latin typeface="Times New Roman" pitchFamily="18" charset="0"/>
                <a:cs typeface="Times New Roman" pitchFamily="18" charset="0"/>
              </a:rPr>
              <a:t>бумажном</a:t>
            </a:r>
            <a:r>
              <a:rPr sz="2000" b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носителе.</a:t>
            </a:r>
          </a:p>
          <a:p>
            <a:pPr marL="12700" marR="188595" indent="-6350" algn="l">
              <a:lnSpc>
                <a:spcPct val="100000"/>
              </a:lnSpc>
              <a:spcBef>
                <a:spcPts val="600"/>
              </a:spcBef>
              <a:buSzPct val="97222"/>
              <a:buAutoNum type="arabicPeriod" startAt="8"/>
              <a:tabLst>
                <a:tab pos="328930" algn="l"/>
              </a:tabLst>
            </a:pPr>
            <a:r>
              <a:rPr sz="2000" b="1" dirty="0">
                <a:latin typeface="Times New Roman" pitchFamily="18" charset="0"/>
                <a:cs typeface="Times New Roman" pitchFamily="18" charset="0"/>
              </a:rPr>
              <a:t>	Правовое</a:t>
            </a:r>
            <a:r>
              <a:rPr sz="2000" b="1" spc="-8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просвещение</a:t>
            </a:r>
            <a:r>
              <a:rPr sz="2000" b="1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посредством</a:t>
            </a:r>
            <a:r>
              <a:rPr sz="2000" b="1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20" dirty="0">
                <a:latin typeface="Times New Roman" pitchFamily="18" charset="0"/>
                <a:cs typeface="Times New Roman" pitchFamily="18" charset="0"/>
              </a:rPr>
              <a:t>размещения</a:t>
            </a:r>
            <a:r>
              <a:rPr sz="2000" b="1" spc="-5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правовой</a:t>
            </a:r>
            <a:r>
              <a:rPr sz="2000" b="1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информации</a:t>
            </a:r>
            <a:r>
              <a:rPr sz="2000" b="1" spc="-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2000" b="1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открытых</a:t>
            </a:r>
            <a:r>
              <a:rPr sz="2000" b="1" spc="-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5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общедоступных</a:t>
            </a:r>
            <a:r>
              <a:rPr sz="2000" b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информационных</a:t>
            </a:r>
            <a:r>
              <a:rPr sz="2000" b="1" spc="-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ресурсах</a:t>
            </a:r>
            <a:r>
              <a:rPr sz="2000" b="1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25" dirty="0">
                <a:latin typeface="Times New Roman" pitchFamily="18" charset="0"/>
                <a:cs typeface="Times New Roman" pitchFamily="18" charset="0"/>
              </a:rPr>
              <a:t>образовательной</a:t>
            </a:r>
            <a:r>
              <a:rPr sz="2000" b="1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20" dirty="0">
                <a:latin typeface="Times New Roman" pitchFamily="18" charset="0"/>
                <a:cs typeface="Times New Roman" pitchFamily="18" charset="0"/>
              </a:rPr>
              <a:t>организации,</a:t>
            </a:r>
            <a:r>
              <a:rPr sz="2000" b="1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проведения заседания</a:t>
            </a:r>
            <a:r>
              <a:rPr sz="2000" b="1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30" dirty="0">
                <a:latin typeface="Times New Roman" pitchFamily="18" charset="0"/>
                <a:cs typeface="Times New Roman" pitchFamily="18" charset="0"/>
              </a:rPr>
              <a:t>педагогического</a:t>
            </a:r>
            <a:r>
              <a:rPr sz="2000" b="1" spc="-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совета,</a:t>
            </a:r>
            <a:r>
              <a:rPr sz="2000" b="1" spc="-5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индивидуальных</a:t>
            </a:r>
            <a:r>
              <a:rPr sz="2000" b="1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25" dirty="0">
                <a:latin typeface="Times New Roman" pitchFamily="18" charset="0"/>
                <a:cs typeface="Times New Roman" pitchFamily="18" charset="0"/>
              </a:rPr>
              <a:t>консультаций,</a:t>
            </a:r>
            <a:r>
              <a:rPr sz="2000" b="1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 err="1">
                <a:latin typeface="Times New Roman" pitchFamily="18" charset="0"/>
                <a:cs typeface="Times New Roman" pitchFamily="18" charset="0"/>
              </a:rPr>
              <a:t>опросов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spc="-10" dirty="0">
                <a:latin typeface="Times New Roman" pitchFamily="18" charset="0"/>
                <a:cs typeface="Times New Roman" pitchFamily="18" charset="0"/>
              </a:rPr>
              <a:t> </a:t>
            </a:r>
            <a:endParaRPr sz="2000" b="1" spc="-10" dirty="0">
              <a:latin typeface="Times New Roman" pitchFamily="18" charset="0"/>
              <a:cs typeface="Times New Roman" pitchFamily="18" charset="0"/>
            </a:endParaRPr>
          </a:p>
          <a:p>
            <a:pPr marL="392430" indent="-379730" algn="l">
              <a:lnSpc>
                <a:spcPct val="100000"/>
              </a:lnSpc>
              <a:spcBef>
                <a:spcPts val="600"/>
              </a:spcBef>
              <a:buSzPct val="97222"/>
              <a:buAutoNum type="arabicPeriod" startAt="8"/>
              <a:tabLst>
                <a:tab pos="392430" algn="l"/>
              </a:tabLst>
            </a:pP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Повышение</a:t>
            </a:r>
            <a:r>
              <a:rPr sz="2000" b="1" spc="-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квалификации</a:t>
            </a:r>
            <a:r>
              <a:rPr sz="2000" b="1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2000" b="1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области</a:t>
            </a:r>
            <a:r>
              <a:rPr sz="2000" b="1" spc="-8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применения</a:t>
            </a:r>
            <a:r>
              <a:rPr sz="2000" b="1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информационных</a:t>
            </a:r>
            <a:r>
              <a:rPr sz="2000" b="1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технологий</a:t>
            </a:r>
            <a:r>
              <a:rPr sz="2000" b="1" spc="-6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25" dirty="0">
                <a:latin typeface="Times New Roman" pitchFamily="18" charset="0"/>
                <a:cs typeface="Times New Roman" pitchFamily="18" charset="0"/>
              </a:rPr>
              <a:t>для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sz="2000" b="1" dirty="0">
                <a:latin typeface="Times New Roman" pitchFamily="18" charset="0"/>
                <a:cs typeface="Times New Roman" pitchFamily="18" charset="0"/>
              </a:rPr>
              <a:t>оформления</a:t>
            </a:r>
            <a:r>
              <a:rPr sz="2000" b="1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содержания</a:t>
            </a:r>
            <a:r>
              <a:rPr sz="2000" b="1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2000" b="1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35" dirty="0">
                <a:latin typeface="Times New Roman" pitchFamily="18" charset="0"/>
                <a:cs typeface="Times New Roman" pitchFamily="18" charset="0"/>
              </a:rPr>
              <a:t>результатов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30" dirty="0">
                <a:latin typeface="Times New Roman" pitchFamily="18" charset="0"/>
                <a:cs typeface="Times New Roman" pitchFamily="18" charset="0"/>
              </a:rPr>
              <a:t>педагогической</a:t>
            </a:r>
            <a:r>
              <a:rPr sz="2000" b="1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деятельности.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rcRect l="23131" r="11812"/>
          <a:stretch>
            <a:fillRect/>
          </a:stretch>
        </p:blipFill>
        <p:spPr>
          <a:xfrm>
            <a:off x="11696700" y="2603500"/>
            <a:ext cx="3429000" cy="5731335"/>
          </a:xfrm>
          <a:prstGeom prst="rect">
            <a:avLst/>
          </a:prstGeom>
        </p:spPr>
      </p:pic>
      <p:sp>
        <p:nvSpPr>
          <p:cNvPr id="5" name="Нашивка 4"/>
          <p:cNvSpPr/>
          <p:nvPr/>
        </p:nvSpPr>
        <p:spPr>
          <a:xfrm rot="5400000">
            <a:off x="4095750" y="2336800"/>
            <a:ext cx="304800" cy="228600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Нашивка 5"/>
          <p:cNvSpPr/>
          <p:nvPr/>
        </p:nvSpPr>
        <p:spPr>
          <a:xfrm rot="5400000">
            <a:off x="4552950" y="2336800"/>
            <a:ext cx="304800" cy="228600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 rot="5400000">
            <a:off x="2190750" y="3098800"/>
            <a:ext cx="304800" cy="228600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 rot="5400000">
            <a:off x="6381750" y="3708400"/>
            <a:ext cx="304800" cy="228600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 rot="5400000">
            <a:off x="10496550" y="4165600"/>
            <a:ext cx="304800" cy="228600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 rot="5400000">
            <a:off x="6838950" y="5384800"/>
            <a:ext cx="304800" cy="228600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 rot="5400000">
            <a:off x="6838950" y="6223000"/>
            <a:ext cx="304800" cy="228600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 rot="5400000">
            <a:off x="7372350" y="6223000"/>
            <a:ext cx="304800" cy="228600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 rot="5400000">
            <a:off x="2724150" y="7061200"/>
            <a:ext cx="304800" cy="228600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Нашивка 13"/>
          <p:cNvSpPr/>
          <p:nvPr/>
        </p:nvSpPr>
        <p:spPr>
          <a:xfrm rot="5400000">
            <a:off x="10801350" y="7518400"/>
            <a:ext cx="304800" cy="228600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Нашивка 14"/>
          <p:cNvSpPr/>
          <p:nvPr/>
        </p:nvSpPr>
        <p:spPr>
          <a:xfrm rot="5400000">
            <a:off x="9886950" y="7823200"/>
            <a:ext cx="304800" cy="228600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Нашивка 15"/>
          <p:cNvSpPr/>
          <p:nvPr/>
        </p:nvSpPr>
        <p:spPr>
          <a:xfrm rot="5400000">
            <a:off x="8362950" y="8737600"/>
            <a:ext cx="304800" cy="228600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1050" y="393700"/>
            <a:ext cx="13182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Внедрение информационных технологий для сбора отчётных данных и данных мониторингов</a:t>
            </a:r>
          </a:p>
          <a:p>
            <a:pPr indent="528638" algn="just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 приказу директора школы статистические  и другие отчеты и  сведения собираются с использованием таблиц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гугл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и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яндекс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форм и документы.</a:t>
            </a:r>
          </a:p>
          <a:p>
            <a:pPr indent="528638" algn="just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Для создания квартальных отчетов используются все привилегии  МЭШ.</a:t>
            </a:r>
          </a:p>
          <a:p>
            <a:pPr indent="625475" algn="just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3" name="Picture 1" descr="C:\Users\Гуля\Downloads\Скриншот-15-10-2025 16_28_1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" y="3759200"/>
            <a:ext cx="13622306" cy="6616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0050" y="1765300"/>
            <a:ext cx="9372600" cy="28135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2600" spc="-20" dirty="0">
                <a:solidFill>
                  <a:srgbClr val="2AC19F"/>
                </a:solidFill>
                <a:latin typeface="Microsoft Sans Serif"/>
                <a:cs typeface="Microsoft Sans Serif"/>
              </a:rPr>
              <a:t>Пр-</a:t>
            </a:r>
            <a:r>
              <a:rPr sz="2600" dirty="0">
                <a:solidFill>
                  <a:srgbClr val="2AC19F"/>
                </a:solidFill>
                <a:latin typeface="Microsoft Sans Serif"/>
                <a:cs typeface="Microsoft Sans Serif"/>
              </a:rPr>
              <a:t>685,</a:t>
            </a:r>
            <a:r>
              <a:rPr sz="2600" spc="-35" dirty="0">
                <a:solidFill>
                  <a:srgbClr val="2AC19F"/>
                </a:solidFill>
                <a:latin typeface="Microsoft Sans Serif"/>
                <a:cs typeface="Microsoft Sans Serif"/>
              </a:rPr>
              <a:t> </a:t>
            </a:r>
            <a:r>
              <a:rPr sz="2600" dirty="0">
                <a:solidFill>
                  <a:srgbClr val="2AC19F"/>
                </a:solidFill>
                <a:latin typeface="Microsoft Sans Serif"/>
                <a:cs typeface="Microsoft Sans Serif"/>
              </a:rPr>
              <a:t>п.9</a:t>
            </a:r>
            <a:r>
              <a:rPr sz="2600" spc="-20" dirty="0">
                <a:solidFill>
                  <a:srgbClr val="2AC19F"/>
                </a:solidFill>
                <a:latin typeface="Microsoft Sans Serif"/>
                <a:cs typeface="Microsoft Sans Serif"/>
              </a:rPr>
              <a:t> </a:t>
            </a:r>
            <a:r>
              <a:rPr sz="2600" spc="-25" dirty="0">
                <a:solidFill>
                  <a:srgbClr val="2AC19F"/>
                </a:solidFill>
                <a:latin typeface="Microsoft Sans Serif"/>
                <a:cs typeface="Microsoft Sans Serif"/>
              </a:rPr>
              <a:t>г</a:t>
            </a:r>
            <a:r>
              <a:rPr lang="ru-RU" sz="2600" spc="-25" dirty="0">
                <a:solidFill>
                  <a:srgbClr val="2AC19F"/>
                </a:solidFill>
                <a:latin typeface="Microsoft Sans Serif"/>
                <a:cs typeface="Microsoft Sans Serif"/>
              </a:rPr>
              <a:t>: </a:t>
            </a:r>
            <a:r>
              <a:rPr sz="2600" spc="-35" dirty="0" err="1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Рекомендовать</a:t>
            </a:r>
            <a:r>
              <a:rPr sz="2600" spc="-7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dirty="0" err="1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высшим</a:t>
            </a:r>
            <a:r>
              <a:rPr sz="2600" spc="-5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spc="-10" dirty="0" err="1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должностным</a:t>
            </a:r>
            <a:r>
              <a:rPr lang="ru-RU" sz="2600" spc="-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dirty="0" err="1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лицам</a:t>
            </a:r>
            <a:r>
              <a:rPr sz="2600" spc="-1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spc="-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субъектов</a:t>
            </a:r>
            <a:r>
              <a:rPr sz="2600" spc="-10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spc="-2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Российской</a:t>
            </a:r>
            <a:r>
              <a:rPr sz="2600" spc="-114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spc="-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Федерации </a:t>
            </a:r>
            <a:r>
              <a:rPr sz="2600" spc="-2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реализовать</a:t>
            </a:r>
            <a:r>
              <a:rPr sz="2600" spc="-9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spc="-4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комплекс</a:t>
            </a:r>
            <a:r>
              <a:rPr sz="2600" spc="-7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spc="-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дополнительных </a:t>
            </a:r>
            <a:r>
              <a:rPr sz="260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мер</a:t>
            </a:r>
            <a:r>
              <a:rPr sz="2600" spc="-8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sz="2600" spc="-7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dirty="0" err="1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выполнению</a:t>
            </a:r>
            <a:r>
              <a:rPr sz="2600" spc="-8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spc="-10" dirty="0" err="1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требований</a:t>
            </a:r>
            <a:r>
              <a:rPr lang="ru-RU" sz="2600" spc="-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spc="-35" dirty="0" err="1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законодательства</a:t>
            </a:r>
            <a:r>
              <a:rPr sz="2600" spc="-3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об</a:t>
            </a:r>
            <a:r>
              <a:rPr sz="2600" spc="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spc="-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образовании </a:t>
            </a:r>
            <a:r>
              <a:rPr sz="260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sz="2600" spc="-3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части,</a:t>
            </a:r>
            <a:r>
              <a:rPr sz="2600" spc="-5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касающейся</a:t>
            </a:r>
            <a:r>
              <a:rPr sz="2600" spc="-6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spc="-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снижения </a:t>
            </a:r>
            <a:r>
              <a:rPr sz="2600" spc="-25" dirty="0" err="1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бюрократической</a:t>
            </a:r>
            <a:r>
              <a:rPr sz="2600" spc="-9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spc="-10" dirty="0" err="1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нагрузки</a:t>
            </a:r>
            <a:r>
              <a:rPr lang="ru-RU" sz="2600" spc="-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dirty="0" err="1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sz="2600" spc="-2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spc="-30" dirty="0" err="1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педагогических</a:t>
            </a:r>
            <a:r>
              <a:rPr sz="2600" spc="-4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spc="-10" dirty="0" err="1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работников</a:t>
            </a:r>
            <a:r>
              <a:rPr sz="2600" spc="-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600" spc="-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spc="-10" dirty="0" err="1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Ответственные</a:t>
            </a:r>
            <a:r>
              <a:rPr sz="2600" spc="-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sz="2600" spc="-7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высшие</a:t>
            </a:r>
            <a:r>
              <a:rPr sz="2600" spc="-6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spc="-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должностные </a:t>
            </a:r>
            <a:r>
              <a:rPr sz="260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лица</a:t>
            </a:r>
            <a:r>
              <a:rPr sz="2600" spc="-9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spc="-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субъектов</a:t>
            </a:r>
            <a:r>
              <a:rPr sz="2600" spc="-8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spc="-20" dirty="0" err="1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Российской</a:t>
            </a:r>
            <a:r>
              <a:rPr sz="2600" spc="-9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spc="-10" dirty="0" err="1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Федерации</a:t>
            </a:r>
            <a:r>
              <a:rPr lang="ru-RU" sz="2600" spc="-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sz="2600" dirty="0" err="1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Срок</a:t>
            </a:r>
            <a:r>
              <a:rPr sz="2600" spc="-8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исполнения:</a:t>
            </a:r>
            <a:r>
              <a:rPr sz="2600" spc="-7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b="1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до</a:t>
            </a:r>
            <a:r>
              <a:rPr sz="2600" b="1" spc="-1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b="1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sz="2600" b="1" spc="-9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b="1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sz="2600" b="1" spc="-8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b="1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2025</a:t>
            </a:r>
            <a:r>
              <a:rPr sz="2600" b="1" spc="-9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b="1" spc="-30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52450" y="622300"/>
            <a:ext cx="9296400" cy="121379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2600" dirty="0">
                <a:latin typeface="Times New Roman" pitchFamily="18" charset="0"/>
                <a:cs typeface="Times New Roman" pitchFamily="18" charset="0"/>
              </a:rPr>
              <a:t>Поручение</a:t>
            </a:r>
            <a:r>
              <a:rPr sz="2600" spc="-8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dirty="0">
                <a:latin typeface="Times New Roman" pitchFamily="18" charset="0"/>
                <a:cs typeface="Times New Roman" pitchFamily="18" charset="0"/>
              </a:rPr>
              <a:t>Президента</a:t>
            </a:r>
            <a:r>
              <a:rPr sz="2600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spc="-10" dirty="0" err="1">
                <a:latin typeface="Times New Roman" pitchFamily="18" charset="0"/>
                <a:cs typeface="Times New Roman" pitchFamily="18" charset="0"/>
              </a:rPr>
              <a:t>Российской</a:t>
            </a:r>
            <a:r>
              <a:rPr sz="2600" spc="-8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600" spc="-10" dirty="0" err="1">
                <a:latin typeface="Times New Roman" pitchFamily="18" charset="0"/>
                <a:cs typeface="Times New Roman" pitchFamily="18" charset="0"/>
              </a:rPr>
              <a:t>Федерации</a:t>
            </a:r>
            <a:r>
              <a:rPr lang="ru-RU" sz="2600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В.В.</a:t>
            </a:r>
            <a:r>
              <a:rPr lang="ru-RU" sz="2600" spc="-7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Путина</a:t>
            </a:r>
            <a:r>
              <a:rPr lang="ru-RU" sz="2600" spc="-8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2600" spc="-7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spc="-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итогам</a:t>
            </a:r>
            <a:r>
              <a:rPr lang="ru-RU" sz="2600" spc="-5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spc="-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заседания</a:t>
            </a:r>
            <a:r>
              <a:rPr lang="ru-RU" sz="2600" spc="-7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spc="-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Совета</a:t>
            </a:r>
            <a:r>
              <a:rPr lang="ru-RU" sz="2600" spc="-8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ru-RU" sz="2600" spc="-5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spc="-2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Президенте</a:t>
            </a:r>
            <a:r>
              <a:rPr lang="ru-RU" sz="2600" spc="-7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2600" spc="-5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spc="-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науке </a:t>
            </a:r>
            <a:r>
              <a:rPr lang="ru-RU" sz="260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600" spc="-4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spc="-1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образованию,</a:t>
            </a:r>
            <a:r>
              <a:rPr lang="ru-RU" sz="2600" spc="-4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spc="-2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прошедшего</a:t>
            </a:r>
            <a:r>
              <a:rPr lang="ru-RU" sz="2600" spc="-5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600" spc="-2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2600" spc="-5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2025</a:t>
            </a:r>
            <a:r>
              <a:rPr lang="ru-RU" sz="2600" spc="-15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spc="-370" dirty="0">
                <a:solidFill>
                  <a:srgbClr val="010C21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04850" y="241300"/>
            <a:ext cx="13580237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Times New Roman" pitchFamily="18" charset="0"/>
                <a:cs typeface="Times New Roman" pitchFamily="18" charset="0"/>
              </a:rPr>
              <a:t>ПОРУЧЕНИЕ</a:t>
            </a:r>
            <a:r>
              <a:rPr sz="2000" b="1" spc="-14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20">
                <a:latin typeface="Times New Roman" pitchFamily="18" charset="0"/>
                <a:cs typeface="Times New Roman" pitchFamily="18" charset="0"/>
              </a:rPr>
              <a:t>ПРЕЗИДЕНТА</a:t>
            </a:r>
            <a:r>
              <a:rPr sz="2000" b="1" spc="-17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10">
                <a:latin typeface="Times New Roman" pitchFamily="18" charset="0"/>
                <a:cs typeface="Times New Roman" pitchFamily="18" charset="0"/>
              </a:rPr>
              <a:t>РОССИЙСКОЙ</a:t>
            </a:r>
            <a:r>
              <a:rPr lang="ru-RU" sz="2000" b="1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30">
                <a:latin typeface="Times New Roman" pitchFamily="18" charset="0"/>
                <a:cs typeface="Times New Roman" pitchFamily="18" charset="0"/>
              </a:rPr>
              <a:t>ФЕДЕРАЦИИ</a:t>
            </a:r>
            <a:r>
              <a:rPr sz="2000" b="1" spc="-75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sz="2000" b="1" spc="-8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СНИЖЕНИЮ</a:t>
            </a:r>
            <a:r>
              <a:rPr sz="2000" b="1" spc="-8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spc="-40" dirty="0">
                <a:latin typeface="Times New Roman" pitchFamily="18" charset="0"/>
                <a:cs typeface="Times New Roman" pitchFamily="18" charset="0"/>
              </a:rPr>
              <a:t>БЮРОКРАТИЧЕСКОЙ </a:t>
            </a:r>
            <a:r>
              <a:rPr sz="2000" b="1" spc="-10" dirty="0">
                <a:latin typeface="Times New Roman" pitchFamily="18" charset="0"/>
                <a:cs typeface="Times New Roman" pitchFamily="18" charset="0"/>
              </a:rPr>
              <a:t>НАГРУЗКИ</a:t>
            </a: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925050" y="622300"/>
            <a:ext cx="4731766" cy="3207385"/>
          </a:xfrm>
          <a:prstGeom prst="rect">
            <a:avLst/>
          </a:prstGeom>
        </p:spPr>
      </p:pic>
      <p:pic>
        <p:nvPicPr>
          <p:cNvPr id="8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0050" y="4660900"/>
            <a:ext cx="4191000" cy="3048000"/>
          </a:xfrm>
          <a:prstGeom prst="rect">
            <a:avLst/>
          </a:prstGeom>
        </p:spPr>
      </p:pic>
      <p:sp>
        <p:nvSpPr>
          <p:cNvPr id="9" name="object 2"/>
          <p:cNvSpPr txBox="1">
            <a:spLocks/>
          </p:cNvSpPr>
          <p:nvPr/>
        </p:nvSpPr>
        <p:spPr>
          <a:xfrm>
            <a:off x="4819650" y="5041900"/>
            <a:ext cx="9304655" cy="473591"/>
          </a:xfrm>
          <a:prstGeom prst="rect">
            <a:avLst/>
          </a:prstGeom>
        </p:spPr>
        <p:txBody>
          <a:bodyPr vert="horz" wrap="square" lIns="0" tIns="103251" rIns="0" bIns="0" rtlCol="0" anchor="b">
            <a:spAutoFit/>
          </a:bodyPr>
          <a:lstStyle/>
          <a:p>
            <a:pPr marL="61594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small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ПРИОРИТЕТ</a:t>
            </a:r>
            <a:r>
              <a:rPr kumimoji="0" lang="ru-RU" sz="2400" b="1" i="0" u="none" strike="noStrike" kern="1200" cap="small" spc="-1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1" i="0" u="none" strike="noStrike" kern="1200" cap="small" spc="-25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ПРАВИТЕЛЬСТВА</a:t>
            </a:r>
            <a:r>
              <a:rPr kumimoji="0" lang="ru-RU" sz="2400" b="1" i="0" u="none" strike="noStrike" kern="1200" cap="small" spc="-1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1" i="0" u="none" strike="noStrike" kern="1200" cap="small" spc="-2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РОССИЙСКОЙ</a:t>
            </a:r>
            <a:r>
              <a:rPr kumimoji="0" lang="ru-RU" sz="2400" b="1" i="0" u="none" strike="noStrike" kern="1200" cap="small" spc="-9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1" i="0" u="none" strike="noStrike" kern="1200" cap="small" spc="-1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ФЕДЕРАЦИИ</a:t>
            </a:r>
          </a:p>
        </p:txBody>
      </p:sp>
      <p:sp>
        <p:nvSpPr>
          <p:cNvPr id="10" name="object 4"/>
          <p:cNvSpPr txBox="1"/>
          <p:nvPr/>
        </p:nvSpPr>
        <p:spPr>
          <a:xfrm>
            <a:off x="5276850" y="5956300"/>
            <a:ext cx="8408670" cy="1201420"/>
          </a:xfrm>
          <a:prstGeom prst="rect">
            <a:avLst/>
          </a:prstGeom>
          <a:solidFill>
            <a:srgbClr val="4471C4">
              <a:alpha val="50195"/>
            </a:srgbClr>
          </a:solidFill>
        </p:spPr>
        <p:txBody>
          <a:bodyPr vert="horz" wrap="square" lIns="0" tIns="8255" rIns="0" bIns="0" rtlCol="0">
            <a:spAutoFit/>
          </a:bodyPr>
          <a:lstStyle/>
          <a:p>
            <a:pPr marL="1204595" marR="299085" indent="-898525">
              <a:lnSpc>
                <a:spcPct val="100000"/>
              </a:lnSpc>
              <a:spcBef>
                <a:spcPts val="65"/>
              </a:spcBef>
            </a:pPr>
            <a:r>
              <a:rPr sz="3700" b="1" spc="-10" dirty="0">
                <a:latin typeface="Calibri"/>
                <a:cs typeface="Calibri"/>
              </a:rPr>
              <a:t>Снижение</a:t>
            </a:r>
            <a:r>
              <a:rPr sz="3700" b="1" spc="-120" dirty="0">
                <a:latin typeface="Calibri"/>
                <a:cs typeface="Calibri"/>
              </a:rPr>
              <a:t> </a:t>
            </a:r>
            <a:r>
              <a:rPr sz="3700" b="1" spc="-20" dirty="0">
                <a:latin typeface="Calibri"/>
                <a:cs typeface="Calibri"/>
              </a:rPr>
              <a:t>бюрократической</a:t>
            </a:r>
            <a:r>
              <a:rPr sz="3700" b="1" spc="-100" dirty="0">
                <a:latin typeface="Calibri"/>
                <a:cs typeface="Calibri"/>
              </a:rPr>
              <a:t> </a:t>
            </a:r>
            <a:r>
              <a:rPr sz="3700" b="1" spc="-10" dirty="0">
                <a:latin typeface="Calibri"/>
                <a:cs typeface="Calibri"/>
              </a:rPr>
              <a:t>нагрузки </a:t>
            </a:r>
            <a:r>
              <a:rPr sz="3700" b="1" dirty="0">
                <a:latin typeface="Calibri"/>
                <a:cs typeface="Calibri"/>
              </a:rPr>
              <a:t>на</a:t>
            </a:r>
            <a:r>
              <a:rPr sz="3700" b="1" spc="-45" dirty="0">
                <a:latin typeface="Calibri"/>
                <a:cs typeface="Calibri"/>
              </a:rPr>
              <a:t> </a:t>
            </a:r>
            <a:r>
              <a:rPr sz="3700" b="1" dirty="0">
                <a:latin typeface="Calibri"/>
                <a:cs typeface="Calibri"/>
              </a:rPr>
              <a:t>всех</a:t>
            </a:r>
            <a:r>
              <a:rPr sz="3700" b="1" spc="-50" dirty="0">
                <a:latin typeface="Calibri"/>
                <a:cs typeface="Calibri"/>
              </a:rPr>
              <a:t> </a:t>
            </a:r>
            <a:r>
              <a:rPr sz="3700" b="1" dirty="0">
                <a:latin typeface="Calibri"/>
                <a:cs typeface="Calibri"/>
              </a:rPr>
              <a:t>уровнях</a:t>
            </a:r>
            <a:r>
              <a:rPr sz="3700" b="1" spc="-50" dirty="0">
                <a:latin typeface="Calibri"/>
                <a:cs typeface="Calibri"/>
              </a:rPr>
              <a:t> </a:t>
            </a:r>
            <a:r>
              <a:rPr sz="3700" b="1" spc="-10" dirty="0">
                <a:latin typeface="Calibri"/>
                <a:cs typeface="Calibri"/>
              </a:rPr>
              <a:t>образования</a:t>
            </a:r>
            <a:endParaRPr sz="3700">
              <a:latin typeface="Calibri"/>
              <a:cs typeface="Calibri"/>
            </a:endParaRPr>
          </a:p>
        </p:txBody>
      </p:sp>
      <p:sp>
        <p:nvSpPr>
          <p:cNvPr id="11" name="object 5"/>
          <p:cNvSpPr txBox="1"/>
          <p:nvPr/>
        </p:nvSpPr>
        <p:spPr>
          <a:xfrm>
            <a:off x="400050" y="7861300"/>
            <a:ext cx="14020800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marR="5080" indent="-457200">
              <a:lnSpc>
                <a:spcPct val="100000"/>
              </a:lnSpc>
              <a:buFont typeface="Wingdings" pitchFamily="2" charset="2"/>
              <a:buChar char="§"/>
            </a:pP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Поручение</a:t>
            </a:r>
            <a:r>
              <a:rPr sz="2400" b="1" spc="-11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Председателя Правительства</a:t>
            </a:r>
            <a:r>
              <a:rPr sz="2400" b="1" spc="-5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Российской Федерации</a:t>
            </a:r>
            <a:r>
              <a:rPr sz="2400" b="1" spc="-3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М.В.</a:t>
            </a:r>
            <a:r>
              <a:rPr sz="2400" b="1" spc="-5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Мишустина </a:t>
            </a: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от</a:t>
            </a:r>
            <a:r>
              <a:rPr sz="2400" b="1" spc="-3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30.03.2023</a:t>
            </a:r>
            <a:r>
              <a:rPr sz="2400" b="1" spc="-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lang="ru-RU" sz="2400" b="1" spc="-5" dirty="0">
                <a:solidFill>
                  <a:srgbClr val="423C67"/>
                </a:solidFill>
                <a:latin typeface="Calibri"/>
                <a:cs typeface="Calibri"/>
              </a:rPr>
              <a:t>             </a:t>
            </a: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№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35" dirty="0">
                <a:solidFill>
                  <a:srgbClr val="423C67"/>
                </a:solidFill>
                <a:latin typeface="Calibri"/>
                <a:cs typeface="Calibri"/>
              </a:rPr>
              <a:t>ММ-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П8-</a:t>
            </a:r>
            <a:r>
              <a:rPr sz="2400" b="1" spc="-20" dirty="0">
                <a:solidFill>
                  <a:srgbClr val="423C67"/>
                </a:solidFill>
                <a:latin typeface="Calibri"/>
                <a:cs typeface="Calibri"/>
              </a:rPr>
              <a:t>4473</a:t>
            </a:r>
            <a:endParaRPr sz="2400" dirty="0">
              <a:latin typeface="Calibri"/>
              <a:cs typeface="Calibri"/>
            </a:endParaRPr>
          </a:p>
          <a:p>
            <a:pPr marL="469900" marR="337185" indent="-457200">
              <a:lnSpc>
                <a:spcPct val="100000"/>
              </a:lnSpc>
              <a:buFont typeface="Wingdings" pitchFamily="2" charset="2"/>
              <a:buChar char="§"/>
            </a:pP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Письмо</a:t>
            </a:r>
            <a:r>
              <a:rPr sz="2400" b="1" spc="-5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Аппарата Правительства</a:t>
            </a:r>
            <a:r>
              <a:rPr sz="2400" b="1" spc="-5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Российской Федерации</a:t>
            </a:r>
            <a:r>
              <a:rPr sz="2400" b="1" spc="-2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dirty="0" err="1">
                <a:solidFill>
                  <a:srgbClr val="423C67"/>
                </a:solidFill>
                <a:latin typeface="Calibri"/>
                <a:cs typeface="Calibri"/>
              </a:rPr>
              <a:t>от</a:t>
            </a:r>
            <a:r>
              <a:rPr sz="2400" b="1" spc="-6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05.10.2023</a:t>
            </a:r>
            <a:r>
              <a:rPr lang="ru-RU" sz="2400" spc="-10" dirty="0"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№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 650887-</a:t>
            </a:r>
            <a:r>
              <a:rPr sz="2400" b="1" spc="-25" dirty="0">
                <a:solidFill>
                  <a:srgbClr val="423C67"/>
                </a:solidFill>
                <a:latin typeface="Calibri"/>
                <a:cs typeface="Calibri"/>
              </a:rPr>
              <a:t>П8</a:t>
            </a:r>
            <a:endParaRPr sz="2400" dirty="0">
              <a:latin typeface="Calibri"/>
              <a:cs typeface="Calibri"/>
            </a:endParaRPr>
          </a:p>
          <a:p>
            <a:pPr marL="469900" marR="288925" indent="-457200" algn="just">
              <a:lnSpc>
                <a:spcPct val="100000"/>
              </a:lnSpc>
              <a:buFont typeface="Wingdings" pitchFamily="2" charset="2"/>
              <a:buChar char="§"/>
            </a:pPr>
            <a:r>
              <a:rPr sz="2400" b="1" dirty="0" err="1">
                <a:solidFill>
                  <a:srgbClr val="423C67"/>
                </a:solidFill>
                <a:latin typeface="Calibri"/>
                <a:cs typeface="Calibri"/>
              </a:rPr>
              <a:t>Проект</a:t>
            </a:r>
            <a:r>
              <a:rPr sz="2400" b="1" spc="-2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Стратегии</a:t>
            </a:r>
            <a:r>
              <a:rPr sz="2400" b="1" spc="-5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развития </a:t>
            </a: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образования</a:t>
            </a:r>
            <a:r>
              <a:rPr sz="2400" b="1" spc="-4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в</a:t>
            </a:r>
            <a:r>
              <a:rPr sz="2400" b="1" spc="-4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Российской Федерации</a:t>
            </a:r>
            <a:r>
              <a:rPr sz="2400" b="1" spc="-3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до</a:t>
            </a:r>
            <a:r>
              <a:rPr sz="2400" b="1" spc="-5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2036</a:t>
            </a:r>
            <a:r>
              <a:rPr sz="2400" b="1" spc="-4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20" dirty="0">
                <a:solidFill>
                  <a:srgbClr val="423C67"/>
                </a:solidFill>
                <a:latin typeface="Calibri"/>
                <a:cs typeface="Calibri"/>
              </a:rPr>
              <a:t>года</a:t>
            </a:r>
            <a:endParaRPr sz="24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0050" y="1003300"/>
            <a:ext cx="1417320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4000" b="1" dirty="0">
                <a:latin typeface="Times New Roman" pitchFamily="18" charset="0"/>
                <a:cs typeface="Times New Roman" pitchFamily="18" charset="0"/>
              </a:rPr>
              <a:t>НОВЫЕ</a:t>
            </a:r>
            <a:r>
              <a:rPr sz="4000" b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000" b="1" dirty="0">
                <a:latin typeface="Times New Roman" pitchFamily="18" charset="0"/>
                <a:cs typeface="Times New Roman" pitchFamily="18" charset="0"/>
              </a:rPr>
              <a:t>НОРМЫ</a:t>
            </a:r>
            <a:r>
              <a:rPr sz="4000" b="1" spc="-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000" b="1" spc="-10" dirty="0">
                <a:latin typeface="Times New Roman" pitchFamily="18" charset="0"/>
                <a:cs typeface="Times New Roman" pitchFamily="18" charset="0"/>
              </a:rPr>
              <a:t>273-</a:t>
            </a:r>
            <a:r>
              <a:rPr sz="4000" b="1" dirty="0">
                <a:latin typeface="Times New Roman" pitchFamily="18" charset="0"/>
                <a:cs typeface="Times New Roman" pitchFamily="18" charset="0"/>
              </a:rPr>
              <a:t>ФЗ</a:t>
            </a:r>
            <a:r>
              <a:rPr sz="4000" b="1" spc="-3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000" b="1" dirty="0">
                <a:latin typeface="Times New Roman" pitchFamily="18" charset="0"/>
                <a:cs typeface="Times New Roman" pitchFamily="18" charset="0"/>
              </a:rPr>
              <a:t>вступили</a:t>
            </a:r>
            <a:r>
              <a:rPr sz="4000" b="1" spc="-4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0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4000" b="1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000" b="1" spc="-20" dirty="0">
                <a:latin typeface="Times New Roman" pitchFamily="18" charset="0"/>
                <a:cs typeface="Times New Roman" pitchFamily="18" charset="0"/>
              </a:rPr>
              <a:t>силу </a:t>
            </a:r>
            <a:r>
              <a:rPr sz="40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z="4000" b="1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0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sz="4000" b="1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000" b="1" dirty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sz="4000" b="1" spc="-3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40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sz="4000" b="1" spc="-25" dirty="0"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8193023" y="1746503"/>
            <a:ext cx="6387465" cy="8613775"/>
            <a:chOff x="8193023" y="1746503"/>
            <a:chExt cx="6387465" cy="86137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93023" y="1746503"/>
              <a:ext cx="6387083" cy="861364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38692" y="1904644"/>
              <a:ext cx="5871464" cy="8099679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548640" y="2206743"/>
            <a:ext cx="6896100" cy="1704339"/>
            <a:chOff x="548640" y="2206743"/>
            <a:chExt cx="6896100" cy="1704339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3125" y="2206743"/>
              <a:ext cx="6751324" cy="170384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8640" y="2365247"/>
              <a:ext cx="6896100" cy="1478279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666038" y="2229992"/>
            <a:ext cx="6650990" cy="1603375"/>
          </a:xfrm>
          <a:prstGeom prst="rect">
            <a:avLst/>
          </a:prstGeom>
          <a:solidFill>
            <a:srgbClr val="CDCDEB"/>
          </a:solidFill>
          <a:ln w="12700">
            <a:solidFill>
              <a:srgbClr val="172C51"/>
            </a:solidFill>
          </a:ln>
        </p:spPr>
        <p:txBody>
          <a:bodyPr vert="horz" wrap="square" lIns="0" tIns="233045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1835"/>
              </a:spcBef>
            </a:pP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ФОИВ</a:t>
            </a:r>
            <a:r>
              <a:rPr sz="2400" b="1" spc="-6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наделены</a:t>
            </a:r>
            <a:r>
              <a:rPr sz="2400" b="1" spc="-5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полномочиями</a:t>
            </a:r>
            <a:r>
              <a:rPr sz="2400" b="1" spc="-9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25" dirty="0">
                <a:solidFill>
                  <a:srgbClr val="423C67"/>
                </a:solidFill>
                <a:latin typeface="Calibri"/>
                <a:cs typeface="Calibri"/>
              </a:rPr>
              <a:t>по</a:t>
            </a:r>
            <a:endParaRPr sz="2400">
              <a:latin typeface="Calibri"/>
              <a:cs typeface="Calibri"/>
            </a:endParaRPr>
          </a:p>
          <a:p>
            <a:pPr marL="90805" marR="189230">
              <a:lnSpc>
                <a:spcPct val="100000"/>
              </a:lnSpc>
            </a:pP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формированию</a:t>
            </a:r>
            <a:r>
              <a:rPr sz="2400" b="1" spc="-8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перечня</a:t>
            </a:r>
            <a:r>
              <a:rPr sz="2400" b="1" spc="-7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документов</a:t>
            </a:r>
            <a:r>
              <a:rPr sz="2400" b="1" spc="-9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педагогов </a:t>
            </a: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всех</a:t>
            </a:r>
            <a:r>
              <a:rPr sz="2400" b="1" spc="-6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уровней</a:t>
            </a:r>
            <a:r>
              <a:rPr sz="2400" b="1" spc="-4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образования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548640" y="7563603"/>
            <a:ext cx="6914515" cy="1704339"/>
            <a:chOff x="548640" y="7563603"/>
            <a:chExt cx="6914515" cy="1704339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3125" y="7563603"/>
              <a:ext cx="6751324" cy="170384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48640" y="7722107"/>
              <a:ext cx="6914388" cy="1478280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666038" y="7587360"/>
            <a:ext cx="6650990" cy="1603375"/>
          </a:xfrm>
          <a:prstGeom prst="rect">
            <a:avLst/>
          </a:prstGeom>
          <a:solidFill>
            <a:srgbClr val="F8CAAC"/>
          </a:solidFill>
          <a:ln w="12700">
            <a:solidFill>
              <a:srgbClr val="172C51"/>
            </a:solidFill>
          </a:ln>
        </p:spPr>
        <p:txBody>
          <a:bodyPr vert="horz" wrap="square" lIns="0" tIns="233679" rIns="0" bIns="0" rtlCol="0">
            <a:spAutoFit/>
          </a:bodyPr>
          <a:lstStyle/>
          <a:p>
            <a:pPr marL="90805" marR="170815">
              <a:lnSpc>
                <a:spcPct val="100000"/>
              </a:lnSpc>
              <a:spcBef>
                <a:spcPts val="1839"/>
              </a:spcBef>
            </a:pP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Образовательным</a:t>
            </a:r>
            <a:r>
              <a:rPr sz="2400" b="1" spc="-114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организациям</a:t>
            </a:r>
            <a:r>
              <a:rPr sz="2400" b="1" spc="-10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разрешено</a:t>
            </a:r>
            <a:r>
              <a:rPr sz="2400" b="1" spc="-114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25" dirty="0">
                <a:solidFill>
                  <a:srgbClr val="423C67"/>
                </a:solidFill>
                <a:latin typeface="Calibri"/>
                <a:cs typeface="Calibri"/>
              </a:rPr>
              <a:t>не </a:t>
            </a: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отвечать</a:t>
            </a:r>
            <a:r>
              <a:rPr sz="2400" b="1" spc="-7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на</a:t>
            </a:r>
            <a:r>
              <a:rPr sz="2400" b="1" spc="-7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запросы,</a:t>
            </a:r>
            <a:r>
              <a:rPr sz="2400" b="1" spc="-7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не</a:t>
            </a:r>
            <a:r>
              <a:rPr sz="2400" b="1" spc="-6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имеющие</a:t>
            </a:r>
            <a:r>
              <a:rPr sz="2400" b="1" spc="-8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оснований предусмотренных</a:t>
            </a:r>
            <a:r>
              <a:rPr sz="2400" b="1" spc="-10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законодательством</a:t>
            </a:r>
            <a:r>
              <a:rPr sz="2400" b="1" spc="-12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25" dirty="0">
                <a:solidFill>
                  <a:srgbClr val="423C67"/>
                </a:solidFill>
                <a:latin typeface="Calibri"/>
                <a:cs typeface="Calibri"/>
              </a:rPr>
              <a:t>РФ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548640" y="4942331"/>
            <a:ext cx="6845934" cy="1701164"/>
            <a:chOff x="548640" y="4942331"/>
            <a:chExt cx="6845934" cy="1701164"/>
          </a:xfrm>
        </p:grpSpPr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43125" y="4942331"/>
              <a:ext cx="6751324" cy="170078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48640" y="5279135"/>
              <a:ext cx="6262116" cy="1112520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666038" y="4961889"/>
            <a:ext cx="6650990" cy="1603375"/>
          </a:xfrm>
          <a:prstGeom prst="rect">
            <a:avLst/>
          </a:prstGeom>
          <a:solidFill>
            <a:srgbClr val="CDCDEB"/>
          </a:solidFill>
          <a:ln w="12700">
            <a:solidFill>
              <a:srgbClr val="172C51"/>
            </a:solidFill>
          </a:ln>
        </p:spPr>
        <p:txBody>
          <a:bodyPr vert="horz" wrap="square" lIns="0" tIns="660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20"/>
              </a:spcBef>
            </a:pPr>
            <a:endParaRPr sz="2400">
              <a:latin typeface="Times New Roman"/>
              <a:cs typeface="Times New Roman"/>
            </a:endParaRPr>
          </a:p>
          <a:p>
            <a:pPr marL="90805" marR="894715">
              <a:lnSpc>
                <a:spcPct val="100000"/>
              </a:lnSpc>
            </a:pP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Запрещено</a:t>
            </a:r>
            <a:r>
              <a:rPr sz="2400" b="1" spc="-6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запрашивать</a:t>
            </a:r>
            <a:r>
              <a:rPr sz="2400" b="1" spc="-7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документы</a:t>
            </a:r>
            <a:r>
              <a:rPr sz="2400" b="1" spc="-7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25" dirty="0">
                <a:solidFill>
                  <a:srgbClr val="423C67"/>
                </a:solidFill>
                <a:latin typeface="Calibri"/>
                <a:cs typeface="Calibri"/>
              </a:rPr>
              <a:t>за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пределами</a:t>
            </a:r>
            <a:r>
              <a:rPr sz="2400" b="1" spc="-7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утвержденного</a:t>
            </a:r>
            <a:r>
              <a:rPr sz="2400" b="1" spc="-7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423C67"/>
                </a:solidFill>
                <a:latin typeface="Calibri"/>
                <a:cs typeface="Calibri"/>
              </a:rPr>
              <a:t>ФОИВ</a:t>
            </a:r>
            <a:r>
              <a:rPr sz="2400" b="1" spc="-7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423C67"/>
                </a:solidFill>
                <a:latin typeface="Calibri"/>
                <a:cs typeface="Calibri"/>
              </a:rPr>
              <a:t>перечня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6285" y="428232"/>
            <a:ext cx="12352655" cy="892500"/>
          </a:xfrm>
          <a:prstGeom prst="rect">
            <a:avLst/>
          </a:prstGeom>
        </p:spPr>
        <p:txBody>
          <a:bodyPr vert="horz" wrap="square" lIns="0" tIns="152348" rIns="0" bIns="0" rtlCol="0">
            <a:spAutoFit/>
          </a:bodyPr>
          <a:lstStyle/>
          <a:p>
            <a:pPr marL="262890" algn="ctr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ПОДЗАКОННЫЕ</a:t>
            </a:r>
            <a:r>
              <a:rPr spc="-220" dirty="0"/>
              <a:t> </a:t>
            </a:r>
            <a:r>
              <a:rPr spc="-20" dirty="0"/>
              <a:t>АКТЫ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635266" y="3433563"/>
            <a:ext cx="5104130" cy="7044055"/>
            <a:chOff x="1635266" y="3433563"/>
            <a:chExt cx="5104130" cy="704405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35266" y="3433563"/>
              <a:ext cx="5103854" cy="704394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80032" y="3592779"/>
              <a:ext cx="4589018" cy="6528434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276729" y="4269358"/>
              <a:ext cx="728345" cy="550545"/>
            </a:xfrm>
            <a:custGeom>
              <a:avLst/>
              <a:gdLst/>
              <a:ahLst/>
              <a:cxnLst/>
              <a:rect l="l" t="t" r="r" b="b"/>
              <a:pathLst>
                <a:path w="728344" h="550545">
                  <a:moveTo>
                    <a:pt x="117475" y="0"/>
                  </a:moveTo>
                  <a:lnTo>
                    <a:pt x="0" y="141986"/>
                  </a:lnTo>
                  <a:lnTo>
                    <a:pt x="493268" y="550037"/>
                  </a:lnTo>
                  <a:lnTo>
                    <a:pt x="728218" y="266064"/>
                  </a:lnTo>
                  <a:lnTo>
                    <a:pt x="604138" y="163322"/>
                  </a:lnTo>
                  <a:lnTo>
                    <a:pt x="486663" y="305308"/>
                  </a:lnTo>
                  <a:lnTo>
                    <a:pt x="117475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8494760" y="3433563"/>
            <a:ext cx="5215255" cy="7044055"/>
            <a:chOff x="8494760" y="3433563"/>
            <a:chExt cx="5215255" cy="7044055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94760" y="3433563"/>
              <a:ext cx="5215150" cy="704394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36000" y="3592779"/>
              <a:ext cx="4703317" cy="6528434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1668907" y="2348864"/>
            <a:ext cx="4815840" cy="818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685" marR="5080" indent="-7620">
              <a:lnSpc>
                <a:spcPct val="100000"/>
              </a:lnSpc>
              <a:spcBef>
                <a:spcPts val="100"/>
              </a:spcBef>
            </a:pPr>
            <a:r>
              <a:rPr sz="2600" b="1" dirty="0">
                <a:latin typeface="Calibri"/>
                <a:cs typeface="Calibri"/>
              </a:rPr>
              <a:t>Приказ</a:t>
            </a:r>
            <a:r>
              <a:rPr sz="2600" b="1" spc="-70" dirty="0">
                <a:latin typeface="Calibri"/>
                <a:cs typeface="Calibri"/>
              </a:rPr>
              <a:t> </a:t>
            </a:r>
            <a:r>
              <a:rPr sz="2600" b="1" dirty="0">
                <a:latin typeface="Calibri"/>
                <a:cs typeface="Calibri"/>
              </a:rPr>
              <a:t>Минпросвещения</a:t>
            </a:r>
            <a:r>
              <a:rPr sz="2600" b="1" spc="-60" dirty="0">
                <a:latin typeface="Calibri"/>
                <a:cs typeface="Calibri"/>
              </a:rPr>
              <a:t> </a:t>
            </a:r>
            <a:r>
              <a:rPr sz="2600" b="1" spc="-10" dirty="0">
                <a:latin typeface="Calibri"/>
                <a:cs typeface="Calibri"/>
              </a:rPr>
              <a:t>России </a:t>
            </a:r>
            <a:r>
              <a:rPr sz="2600" b="1" dirty="0">
                <a:latin typeface="Calibri"/>
                <a:cs typeface="Calibri"/>
              </a:rPr>
              <a:t>о</a:t>
            </a:r>
            <a:r>
              <a:rPr sz="2600" b="1" spc="-65" dirty="0">
                <a:latin typeface="Calibri"/>
                <a:cs typeface="Calibri"/>
              </a:rPr>
              <a:t> </a:t>
            </a:r>
            <a:r>
              <a:rPr sz="2600" b="1" dirty="0">
                <a:latin typeface="Calibri"/>
                <a:cs typeface="Calibri"/>
              </a:rPr>
              <a:t>перечне</a:t>
            </a:r>
            <a:r>
              <a:rPr sz="2600" b="1" spc="-45" dirty="0">
                <a:latin typeface="Calibri"/>
                <a:cs typeface="Calibri"/>
              </a:rPr>
              <a:t> </a:t>
            </a:r>
            <a:r>
              <a:rPr sz="2600" b="1" dirty="0">
                <a:latin typeface="Calibri"/>
                <a:cs typeface="Calibri"/>
              </a:rPr>
              <a:t>документов</a:t>
            </a:r>
            <a:r>
              <a:rPr sz="2600" b="1" spc="-75" dirty="0">
                <a:latin typeface="Calibri"/>
                <a:cs typeface="Calibri"/>
              </a:rPr>
              <a:t> </a:t>
            </a:r>
            <a:r>
              <a:rPr sz="2600" b="1" spc="-10" dirty="0">
                <a:latin typeface="Calibri"/>
                <a:cs typeface="Calibri"/>
              </a:rPr>
              <a:t>педагогов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046466" y="2348864"/>
            <a:ext cx="5883910" cy="1214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66800" marR="1130300" indent="-1905" algn="ctr">
              <a:lnSpc>
                <a:spcPct val="100000"/>
              </a:lnSpc>
              <a:spcBef>
                <a:spcPts val="100"/>
              </a:spcBef>
            </a:pPr>
            <a:r>
              <a:rPr sz="2600" b="1" spc="-10" dirty="0">
                <a:latin typeface="Calibri"/>
                <a:cs typeface="Calibri"/>
              </a:rPr>
              <a:t>Разъяснения </a:t>
            </a:r>
            <a:r>
              <a:rPr sz="2600" b="1" dirty="0">
                <a:latin typeface="Calibri"/>
                <a:cs typeface="Calibri"/>
              </a:rPr>
              <a:t>Минпросвещения</a:t>
            </a:r>
            <a:r>
              <a:rPr sz="2600" b="1" spc="-95" dirty="0">
                <a:latin typeface="Calibri"/>
                <a:cs typeface="Calibri"/>
              </a:rPr>
              <a:t> </a:t>
            </a:r>
            <a:r>
              <a:rPr sz="2600" b="1" spc="-10" dirty="0">
                <a:latin typeface="Calibri"/>
                <a:cs typeface="Calibri"/>
              </a:rPr>
              <a:t>России</a:t>
            </a:r>
            <a:endParaRPr sz="26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2600" b="1" i="1" dirty="0">
                <a:latin typeface="Calibri"/>
                <a:cs typeface="Calibri"/>
              </a:rPr>
              <a:t>(только</a:t>
            </a:r>
            <a:r>
              <a:rPr sz="2600" b="1" i="1" spc="-70" dirty="0">
                <a:latin typeface="Calibri"/>
                <a:cs typeface="Calibri"/>
              </a:rPr>
              <a:t> </a:t>
            </a:r>
            <a:r>
              <a:rPr sz="2600" b="1" i="1" dirty="0">
                <a:latin typeface="Calibri"/>
                <a:cs typeface="Calibri"/>
              </a:rPr>
              <a:t>по</a:t>
            </a:r>
            <a:r>
              <a:rPr sz="2600" b="1" i="1" spc="-40" dirty="0">
                <a:latin typeface="Calibri"/>
                <a:cs typeface="Calibri"/>
              </a:rPr>
              <a:t> </a:t>
            </a:r>
            <a:r>
              <a:rPr sz="2600" b="1" i="1" spc="-10" dirty="0">
                <a:latin typeface="Calibri"/>
                <a:cs typeface="Calibri"/>
              </a:rPr>
              <a:t>дошкольному</a:t>
            </a:r>
            <a:r>
              <a:rPr sz="2600" b="1" i="1" spc="-85" dirty="0">
                <a:latin typeface="Calibri"/>
                <a:cs typeface="Calibri"/>
              </a:rPr>
              <a:t> </a:t>
            </a:r>
            <a:r>
              <a:rPr sz="2600" b="1" i="1" spc="-10" dirty="0">
                <a:latin typeface="Calibri"/>
                <a:cs typeface="Calibri"/>
              </a:rPr>
              <a:t>образованию)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12" name="object 10"/>
          <p:cNvSpPr txBox="1"/>
          <p:nvPr/>
        </p:nvSpPr>
        <p:spPr>
          <a:xfrm>
            <a:off x="5657850" y="4203700"/>
            <a:ext cx="3194050" cy="5281930"/>
          </a:xfrm>
          <a:prstGeom prst="rect">
            <a:avLst/>
          </a:prstGeom>
          <a:solidFill>
            <a:srgbClr val="C5DFB4"/>
          </a:solidFill>
        </p:spPr>
        <p:txBody>
          <a:bodyPr vert="horz" wrap="square" lIns="0" tIns="391160" rIns="0" bIns="0" rtlCol="0">
            <a:spAutoFit/>
          </a:bodyPr>
          <a:lstStyle/>
          <a:p>
            <a:pPr marL="913130">
              <a:lnSpc>
                <a:spcPct val="100000"/>
              </a:lnSpc>
              <a:spcBef>
                <a:spcPts val="3080"/>
              </a:spcBef>
            </a:pPr>
            <a:r>
              <a:rPr sz="3100" b="1" spc="-10" dirty="0">
                <a:solidFill>
                  <a:srgbClr val="423C67"/>
                </a:solidFill>
                <a:latin typeface="Calibri"/>
                <a:cs typeface="Calibri"/>
              </a:rPr>
              <a:t>Учитель</a:t>
            </a:r>
            <a:endParaRPr sz="3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100">
              <a:latin typeface="Calibri"/>
              <a:cs typeface="Calibri"/>
            </a:endParaRPr>
          </a:p>
          <a:p>
            <a:pPr marL="516890" indent="-42545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516890" algn="l"/>
              </a:tabLst>
            </a:pPr>
            <a:r>
              <a:rPr sz="1800" dirty="0">
                <a:solidFill>
                  <a:srgbClr val="423C67"/>
                </a:solidFill>
                <a:latin typeface="Calibri"/>
                <a:cs typeface="Calibri"/>
              </a:rPr>
              <a:t>Рабочая</a:t>
            </a:r>
            <a:r>
              <a:rPr sz="1800" spc="-6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423C67"/>
                </a:solidFill>
                <a:latin typeface="Calibri"/>
                <a:cs typeface="Calibri"/>
              </a:rPr>
              <a:t>программа</a:t>
            </a:r>
            <a:endParaRPr sz="1800">
              <a:latin typeface="Calibri"/>
              <a:cs typeface="Calibri"/>
            </a:endParaRPr>
          </a:p>
          <a:p>
            <a:pPr marL="516890" marR="1322705" indent="-425450">
              <a:lnSpc>
                <a:spcPct val="100000"/>
              </a:lnSpc>
              <a:buAutoNum type="arabicPeriod"/>
              <a:tabLst>
                <a:tab pos="516890" algn="l"/>
              </a:tabLst>
            </a:pPr>
            <a:r>
              <a:rPr sz="1800" dirty="0">
                <a:solidFill>
                  <a:srgbClr val="423C67"/>
                </a:solidFill>
                <a:latin typeface="Calibri"/>
                <a:cs typeface="Calibri"/>
              </a:rPr>
              <a:t>Журнал</a:t>
            </a:r>
            <a:r>
              <a:rPr sz="1800" spc="-6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423C67"/>
                </a:solidFill>
                <a:latin typeface="Calibri"/>
                <a:cs typeface="Calibri"/>
              </a:rPr>
              <a:t>учета успеваемости</a:t>
            </a:r>
            <a:endParaRPr sz="1800">
              <a:latin typeface="Calibri"/>
              <a:cs typeface="Calibri"/>
            </a:endParaRPr>
          </a:p>
          <a:p>
            <a:pPr marL="516890" marR="704215" indent="-425450">
              <a:lnSpc>
                <a:spcPct val="100000"/>
              </a:lnSpc>
              <a:buAutoNum type="arabicPeriod"/>
              <a:tabLst>
                <a:tab pos="516890" algn="l"/>
              </a:tabLst>
            </a:pPr>
            <a:r>
              <a:rPr sz="1800" dirty="0">
                <a:solidFill>
                  <a:srgbClr val="423C67"/>
                </a:solidFill>
                <a:latin typeface="Calibri"/>
                <a:cs typeface="Calibri"/>
              </a:rPr>
              <a:t>Журнал</a:t>
            </a:r>
            <a:r>
              <a:rPr sz="1800" spc="-6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423C67"/>
                </a:solidFill>
                <a:latin typeface="Calibri"/>
                <a:cs typeface="Calibri"/>
              </a:rPr>
              <a:t>внеурочной деятельности</a:t>
            </a:r>
            <a:endParaRPr sz="1800">
              <a:latin typeface="Calibri"/>
              <a:cs typeface="Calibri"/>
            </a:endParaRPr>
          </a:p>
          <a:p>
            <a:pPr marL="516890" marR="570230" indent="-425450">
              <a:lnSpc>
                <a:spcPct val="100000"/>
              </a:lnSpc>
              <a:buAutoNum type="arabicPeriod"/>
              <a:tabLst>
                <a:tab pos="516890" algn="l"/>
              </a:tabLst>
            </a:pPr>
            <a:r>
              <a:rPr sz="1800" dirty="0">
                <a:solidFill>
                  <a:srgbClr val="423C67"/>
                </a:solidFill>
                <a:latin typeface="Calibri"/>
                <a:cs typeface="Calibri"/>
              </a:rPr>
              <a:t>План</a:t>
            </a:r>
            <a:r>
              <a:rPr sz="1800" spc="-4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423C67"/>
                </a:solidFill>
                <a:latin typeface="Calibri"/>
                <a:cs typeface="Calibri"/>
              </a:rPr>
              <a:t>воспитательной работы</a:t>
            </a:r>
            <a:endParaRPr sz="1800">
              <a:latin typeface="Calibri"/>
              <a:cs typeface="Calibri"/>
            </a:endParaRPr>
          </a:p>
          <a:p>
            <a:pPr marL="516890" indent="-425450">
              <a:lnSpc>
                <a:spcPct val="100000"/>
              </a:lnSpc>
              <a:buAutoNum type="arabicPeriod"/>
              <a:tabLst>
                <a:tab pos="516890" algn="l"/>
              </a:tabLst>
            </a:pPr>
            <a:r>
              <a:rPr sz="1800" spc="-10" dirty="0">
                <a:solidFill>
                  <a:srgbClr val="423C67"/>
                </a:solidFill>
                <a:latin typeface="Calibri"/>
                <a:cs typeface="Calibri"/>
              </a:rPr>
              <a:t>Характеристика</a:t>
            </a:r>
            <a:r>
              <a:rPr sz="1800" spc="-3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1800" spc="-25" dirty="0">
                <a:solidFill>
                  <a:srgbClr val="423C67"/>
                </a:solidFill>
                <a:latin typeface="Calibri"/>
                <a:cs typeface="Calibri"/>
              </a:rPr>
              <a:t>на</a:t>
            </a:r>
            <a:endParaRPr sz="1800">
              <a:latin typeface="Calibri"/>
              <a:cs typeface="Calibri"/>
            </a:endParaRPr>
          </a:p>
          <a:p>
            <a:pPr marL="516890">
              <a:lnSpc>
                <a:spcPct val="100000"/>
              </a:lnSpc>
            </a:pPr>
            <a:r>
              <a:rPr sz="1800" dirty="0">
                <a:solidFill>
                  <a:srgbClr val="423C67"/>
                </a:solidFill>
                <a:latin typeface="Calibri"/>
                <a:cs typeface="Calibri"/>
              </a:rPr>
              <a:t>обучающегося</a:t>
            </a:r>
            <a:r>
              <a:rPr sz="1800" spc="-4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423C67"/>
                </a:solidFill>
                <a:latin typeface="Calibri"/>
                <a:cs typeface="Calibri"/>
              </a:rPr>
              <a:t>по</a:t>
            </a:r>
            <a:r>
              <a:rPr sz="1800" spc="-7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423C67"/>
                </a:solidFill>
                <a:latin typeface="Calibri"/>
                <a:cs typeface="Calibri"/>
              </a:rPr>
              <a:t>запросу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7652384" cy="10503535"/>
            <a:chOff x="0" y="0"/>
            <a:chExt cx="7652384" cy="1050353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9200" y="1661159"/>
              <a:ext cx="6432804" cy="884224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3891" y="1856447"/>
              <a:ext cx="5845302" cy="8253349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314450" y="393700"/>
            <a:ext cx="12352655" cy="933716"/>
          </a:xfrm>
          <a:prstGeom prst="rect">
            <a:avLst/>
          </a:prstGeom>
        </p:spPr>
        <p:txBody>
          <a:bodyPr vert="horz" wrap="square" lIns="0" tIns="193166" rIns="0" bIns="0" rtlCol="0">
            <a:spAutoFit/>
          </a:bodyPr>
          <a:lstStyle/>
          <a:p>
            <a:pPr marL="104775" algn="ctr">
              <a:lnSpc>
                <a:spcPct val="100000"/>
              </a:lnSpc>
              <a:spcBef>
                <a:spcPts val="100"/>
              </a:spcBef>
            </a:pPr>
            <a:r>
              <a:rPr spc="-95" dirty="0"/>
              <a:t>РАБОТА</a:t>
            </a:r>
            <a:r>
              <a:rPr spc="-70" dirty="0"/>
              <a:t> </a:t>
            </a:r>
            <a:r>
              <a:rPr dirty="0"/>
              <a:t>С</a:t>
            </a:r>
            <a:r>
              <a:rPr spc="-75" dirty="0"/>
              <a:t> </a:t>
            </a:r>
            <a:r>
              <a:rPr spc="-10" dirty="0"/>
              <a:t>РОСПОТРЕБНАДЗОРОМ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322944" y="2814319"/>
            <a:ext cx="6033135" cy="4813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8920" algn="ctr">
              <a:lnSpc>
                <a:spcPct val="100000"/>
              </a:lnSpc>
              <a:spcBef>
                <a:spcPts val="100"/>
              </a:spcBef>
            </a:pPr>
            <a:r>
              <a:rPr sz="5400" b="1" dirty="0">
                <a:solidFill>
                  <a:srgbClr val="FF0000"/>
                </a:solidFill>
                <a:latin typeface="Calibri"/>
                <a:cs typeface="Calibri"/>
              </a:rPr>
              <a:t>Не</a:t>
            </a:r>
            <a:r>
              <a:rPr sz="5400" b="1" spc="-10" dirty="0">
                <a:solidFill>
                  <a:srgbClr val="FF0000"/>
                </a:solidFill>
                <a:latin typeface="Calibri"/>
                <a:cs typeface="Calibri"/>
              </a:rPr>
              <a:t> требуются</a:t>
            </a:r>
            <a:endParaRPr sz="5400">
              <a:latin typeface="Calibri"/>
              <a:cs typeface="Calibri"/>
            </a:endParaRPr>
          </a:p>
          <a:p>
            <a:pPr marL="469265" indent="-456565">
              <a:lnSpc>
                <a:spcPct val="100000"/>
              </a:lnSpc>
              <a:spcBef>
                <a:spcPts val="3490"/>
              </a:spcBef>
              <a:buFont typeface="Wingdings"/>
              <a:buChar char=""/>
              <a:tabLst>
                <a:tab pos="469265" algn="l"/>
              </a:tabLst>
            </a:pPr>
            <a:r>
              <a:rPr sz="3300" dirty="0">
                <a:latin typeface="Calibri"/>
                <a:cs typeface="Calibri"/>
              </a:rPr>
              <a:t>Журнал</a:t>
            </a:r>
            <a:r>
              <a:rPr sz="3300" spc="-100" dirty="0">
                <a:latin typeface="Calibri"/>
                <a:cs typeface="Calibri"/>
              </a:rPr>
              <a:t> </a:t>
            </a:r>
            <a:r>
              <a:rPr sz="3300" dirty="0">
                <a:latin typeface="Calibri"/>
                <a:cs typeface="Calibri"/>
              </a:rPr>
              <a:t>утреннего</a:t>
            </a:r>
            <a:r>
              <a:rPr sz="3300" spc="-90" dirty="0">
                <a:latin typeface="Calibri"/>
                <a:cs typeface="Calibri"/>
              </a:rPr>
              <a:t> </a:t>
            </a:r>
            <a:r>
              <a:rPr sz="3300" spc="-10" dirty="0">
                <a:latin typeface="Calibri"/>
                <a:cs typeface="Calibri"/>
              </a:rPr>
              <a:t>фильтра</a:t>
            </a:r>
            <a:endParaRPr sz="3300">
              <a:latin typeface="Calibri"/>
              <a:cs typeface="Calibri"/>
            </a:endParaRPr>
          </a:p>
          <a:p>
            <a:pPr marL="469265" indent="-456565">
              <a:lnSpc>
                <a:spcPct val="100000"/>
              </a:lnSpc>
              <a:buFont typeface="Wingdings"/>
              <a:buChar char=""/>
              <a:tabLst>
                <a:tab pos="469265" algn="l"/>
              </a:tabLst>
            </a:pPr>
            <a:r>
              <a:rPr sz="3300" dirty="0">
                <a:latin typeface="Calibri"/>
                <a:cs typeface="Calibri"/>
              </a:rPr>
              <a:t>Журнал</a:t>
            </a:r>
            <a:r>
              <a:rPr sz="3300" spc="-114" dirty="0">
                <a:latin typeface="Calibri"/>
                <a:cs typeface="Calibri"/>
              </a:rPr>
              <a:t> </a:t>
            </a:r>
            <a:r>
              <a:rPr sz="3300" spc="-10" dirty="0">
                <a:latin typeface="Calibri"/>
                <a:cs typeface="Calibri"/>
              </a:rPr>
              <a:t>кварцевания</a:t>
            </a:r>
            <a:endParaRPr sz="3300">
              <a:latin typeface="Calibri"/>
              <a:cs typeface="Calibri"/>
            </a:endParaRPr>
          </a:p>
          <a:p>
            <a:pPr marL="469265" indent="-456565">
              <a:lnSpc>
                <a:spcPct val="100000"/>
              </a:lnSpc>
              <a:spcBef>
                <a:spcPts val="5"/>
              </a:spcBef>
              <a:buFont typeface="Wingdings"/>
              <a:buChar char=""/>
              <a:tabLst>
                <a:tab pos="469265" algn="l"/>
              </a:tabLst>
            </a:pPr>
            <a:r>
              <a:rPr sz="3300" dirty="0">
                <a:latin typeface="Calibri"/>
                <a:cs typeface="Calibri"/>
              </a:rPr>
              <a:t>Журнал</a:t>
            </a:r>
            <a:r>
              <a:rPr sz="3300" spc="-110" dirty="0">
                <a:latin typeface="Calibri"/>
                <a:cs typeface="Calibri"/>
              </a:rPr>
              <a:t> </a:t>
            </a:r>
            <a:r>
              <a:rPr sz="3300" spc="-10" dirty="0">
                <a:latin typeface="Calibri"/>
                <a:cs typeface="Calibri"/>
              </a:rPr>
              <a:t>проветривания</a:t>
            </a:r>
            <a:endParaRPr sz="3300">
              <a:latin typeface="Calibri"/>
              <a:cs typeface="Calibri"/>
            </a:endParaRPr>
          </a:p>
          <a:p>
            <a:pPr marL="469265" indent="-456565">
              <a:lnSpc>
                <a:spcPct val="100000"/>
              </a:lnSpc>
              <a:buFont typeface="Wingdings"/>
              <a:buChar char=""/>
              <a:tabLst>
                <a:tab pos="469265" algn="l"/>
              </a:tabLst>
            </a:pPr>
            <a:r>
              <a:rPr sz="3300" dirty="0">
                <a:latin typeface="Calibri"/>
                <a:cs typeface="Calibri"/>
              </a:rPr>
              <a:t>Журнал</a:t>
            </a:r>
            <a:r>
              <a:rPr sz="3300" spc="-110" dirty="0">
                <a:latin typeface="Calibri"/>
                <a:cs typeface="Calibri"/>
              </a:rPr>
              <a:t> </a:t>
            </a:r>
            <a:r>
              <a:rPr sz="3300" dirty="0">
                <a:latin typeface="Calibri"/>
                <a:cs typeface="Calibri"/>
              </a:rPr>
              <a:t>обработки</a:t>
            </a:r>
            <a:r>
              <a:rPr sz="3300" spc="-110" dirty="0">
                <a:latin typeface="Calibri"/>
                <a:cs typeface="Calibri"/>
              </a:rPr>
              <a:t> </a:t>
            </a:r>
            <a:r>
              <a:rPr sz="3300" spc="-10" dirty="0">
                <a:latin typeface="Calibri"/>
                <a:cs typeface="Calibri"/>
              </a:rPr>
              <a:t>игрушек</a:t>
            </a:r>
            <a:endParaRPr sz="3300">
              <a:latin typeface="Calibri"/>
              <a:cs typeface="Calibri"/>
            </a:endParaRPr>
          </a:p>
          <a:p>
            <a:pPr marL="469900" marR="5080" indent="-457200">
              <a:lnSpc>
                <a:spcPct val="100000"/>
              </a:lnSpc>
              <a:buFont typeface="Wingdings"/>
              <a:buChar char=""/>
              <a:tabLst>
                <a:tab pos="469900" algn="l"/>
              </a:tabLst>
            </a:pPr>
            <a:r>
              <a:rPr sz="3300" dirty="0">
                <a:latin typeface="Calibri"/>
                <a:cs typeface="Calibri"/>
              </a:rPr>
              <a:t>Журнал</a:t>
            </a:r>
            <a:r>
              <a:rPr sz="3300" spc="-85" dirty="0">
                <a:latin typeface="Calibri"/>
                <a:cs typeface="Calibri"/>
              </a:rPr>
              <a:t> </a:t>
            </a:r>
            <a:r>
              <a:rPr sz="3300" dirty="0">
                <a:latin typeface="Calibri"/>
                <a:cs typeface="Calibri"/>
              </a:rPr>
              <a:t>работы</a:t>
            </a:r>
            <a:r>
              <a:rPr sz="3300" spc="-65" dirty="0">
                <a:latin typeface="Calibri"/>
                <a:cs typeface="Calibri"/>
              </a:rPr>
              <a:t> </a:t>
            </a:r>
            <a:r>
              <a:rPr sz="3300" spc="-20" dirty="0">
                <a:latin typeface="Calibri"/>
                <a:cs typeface="Calibri"/>
              </a:rPr>
              <a:t>рециркулятора </a:t>
            </a:r>
            <a:r>
              <a:rPr sz="3300" spc="-10" dirty="0">
                <a:latin typeface="Calibri"/>
                <a:cs typeface="Calibri"/>
              </a:rPr>
              <a:t>(бактерицидной</a:t>
            </a:r>
            <a:r>
              <a:rPr sz="3300" spc="-85" dirty="0">
                <a:latin typeface="Calibri"/>
                <a:cs typeface="Calibri"/>
              </a:rPr>
              <a:t> </a:t>
            </a:r>
            <a:r>
              <a:rPr sz="3300" spc="-10" dirty="0">
                <a:latin typeface="Calibri"/>
                <a:cs typeface="Calibri"/>
              </a:rPr>
              <a:t>лампы)</a:t>
            </a:r>
            <a:endParaRPr sz="3300">
              <a:latin typeface="Calibri"/>
              <a:cs typeface="Calibri"/>
            </a:endParaRPr>
          </a:p>
          <a:p>
            <a:pPr marL="469265" indent="-456565">
              <a:lnSpc>
                <a:spcPct val="100000"/>
              </a:lnSpc>
              <a:buFont typeface="Wingdings"/>
              <a:buChar char=""/>
              <a:tabLst>
                <a:tab pos="469265" algn="l"/>
              </a:tabLst>
            </a:pPr>
            <a:r>
              <a:rPr sz="3300" dirty="0">
                <a:latin typeface="Calibri"/>
                <a:cs typeface="Calibri"/>
              </a:rPr>
              <a:t>Журнал</a:t>
            </a:r>
            <a:r>
              <a:rPr sz="3300" spc="-114" dirty="0">
                <a:latin typeface="Calibri"/>
                <a:cs typeface="Calibri"/>
              </a:rPr>
              <a:t> </a:t>
            </a:r>
            <a:r>
              <a:rPr sz="3300" spc="-10" dirty="0">
                <a:latin typeface="Calibri"/>
                <a:cs typeface="Calibri"/>
              </a:rPr>
              <a:t>термометрии</a:t>
            </a:r>
            <a:endParaRPr sz="33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66850" y="1003300"/>
            <a:ext cx="11845925" cy="650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100" b="1" dirty="0">
                <a:solidFill>
                  <a:srgbClr val="423C67"/>
                </a:solidFill>
                <a:latin typeface="Calibri"/>
                <a:cs typeface="Calibri"/>
              </a:rPr>
              <a:t>ПРИОРИТЕТНЫЕ</a:t>
            </a:r>
            <a:r>
              <a:rPr sz="4100" b="1" spc="-5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4100" b="1" spc="-35" dirty="0">
                <a:solidFill>
                  <a:srgbClr val="423C67"/>
                </a:solidFill>
                <a:latin typeface="Calibri"/>
                <a:cs typeface="Calibri"/>
              </a:rPr>
              <a:t>ЗАДАЧИ</a:t>
            </a:r>
            <a:r>
              <a:rPr sz="4100" b="1" spc="-5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4100" b="1" dirty="0">
                <a:solidFill>
                  <a:srgbClr val="423C67"/>
                </a:solidFill>
                <a:latin typeface="Calibri"/>
                <a:cs typeface="Calibri"/>
              </a:rPr>
              <a:t>НА</a:t>
            </a:r>
            <a:r>
              <a:rPr sz="4100" b="1" spc="-5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4100" b="1" dirty="0">
                <a:solidFill>
                  <a:srgbClr val="423C67"/>
                </a:solidFill>
                <a:latin typeface="Calibri"/>
                <a:cs typeface="Calibri"/>
              </a:rPr>
              <a:t>2025/2026</a:t>
            </a:r>
            <a:r>
              <a:rPr sz="4100" b="1" spc="-65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4100" b="1" dirty="0">
                <a:solidFill>
                  <a:srgbClr val="423C67"/>
                </a:solidFill>
                <a:latin typeface="Calibri"/>
                <a:cs typeface="Calibri"/>
              </a:rPr>
              <a:t>учебный</a:t>
            </a:r>
            <a:r>
              <a:rPr sz="4100" b="1" spc="-50" dirty="0">
                <a:solidFill>
                  <a:srgbClr val="423C67"/>
                </a:solidFill>
                <a:latin typeface="Calibri"/>
                <a:cs typeface="Calibri"/>
              </a:rPr>
              <a:t> </a:t>
            </a:r>
            <a:r>
              <a:rPr sz="4100" b="1" spc="-25" dirty="0">
                <a:solidFill>
                  <a:srgbClr val="423C67"/>
                </a:solidFill>
                <a:latin typeface="Calibri"/>
                <a:cs typeface="Calibri"/>
              </a:rPr>
              <a:t>год</a:t>
            </a:r>
            <a:endParaRPr sz="41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22220" y="2228082"/>
            <a:ext cx="4800600" cy="288188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703702" y="2912820"/>
            <a:ext cx="4437380" cy="13684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5285"/>
              </a:lnSpc>
              <a:spcBef>
                <a:spcPts val="95"/>
              </a:spcBef>
            </a:pPr>
            <a:r>
              <a:rPr sz="4600" spc="-10" dirty="0">
                <a:latin typeface="Calibri"/>
                <a:cs typeface="Calibri"/>
              </a:rPr>
              <a:t>Широкое</a:t>
            </a:r>
            <a:endParaRPr sz="4600">
              <a:latin typeface="Calibri"/>
              <a:cs typeface="Calibri"/>
            </a:endParaRPr>
          </a:p>
          <a:p>
            <a:pPr algn="ctr">
              <a:lnSpc>
                <a:spcPts val="5285"/>
              </a:lnSpc>
            </a:pPr>
            <a:r>
              <a:rPr sz="4600" spc="-10" dirty="0">
                <a:latin typeface="Calibri"/>
                <a:cs typeface="Calibri"/>
              </a:rPr>
              <a:t>информирование</a:t>
            </a:r>
            <a:endParaRPr sz="46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99829" y="2228082"/>
            <a:ext cx="4802126" cy="2881888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366886" y="2591765"/>
            <a:ext cx="3668395" cy="2011680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marL="12700" marR="5080" indent="281940">
              <a:lnSpc>
                <a:spcPts val="5050"/>
              </a:lnSpc>
              <a:spcBef>
                <a:spcPts val="655"/>
              </a:spcBef>
            </a:pPr>
            <a:r>
              <a:rPr sz="4600" b="0" spc="-10" dirty="0">
                <a:solidFill>
                  <a:srgbClr val="000000"/>
                </a:solidFill>
                <a:latin typeface="Calibri"/>
                <a:cs typeface="Calibri"/>
              </a:rPr>
              <a:t>Приведение </a:t>
            </a:r>
            <a:r>
              <a:rPr sz="4600" b="0" dirty="0">
                <a:solidFill>
                  <a:srgbClr val="000000"/>
                </a:solidFill>
                <a:latin typeface="Calibri"/>
                <a:cs typeface="Calibri"/>
              </a:rPr>
              <a:t>в</a:t>
            </a:r>
            <a:r>
              <a:rPr sz="4600" b="0" spc="-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4600" b="0" spc="-20" dirty="0">
                <a:solidFill>
                  <a:srgbClr val="000000"/>
                </a:solidFill>
                <a:latin typeface="Calibri"/>
                <a:cs typeface="Calibri"/>
              </a:rPr>
              <a:t>соответствие</a:t>
            </a:r>
            <a:endParaRPr sz="4600">
              <a:latin typeface="Calibri"/>
              <a:cs typeface="Calibri"/>
            </a:endParaRPr>
          </a:p>
          <a:p>
            <a:pPr marL="699770">
              <a:lnSpc>
                <a:spcPts val="4980"/>
              </a:lnSpc>
            </a:pPr>
            <a:r>
              <a:rPr sz="4600" b="0" dirty="0">
                <a:solidFill>
                  <a:srgbClr val="000000"/>
                </a:solidFill>
                <a:latin typeface="Calibri"/>
                <a:cs typeface="Calibri"/>
              </a:rPr>
              <a:t>всех</a:t>
            </a:r>
            <a:r>
              <a:rPr sz="4600" b="0" spc="-1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4600" b="0" spc="-25" dirty="0">
                <a:solidFill>
                  <a:srgbClr val="000000"/>
                </a:solidFill>
                <a:latin typeface="Calibri"/>
                <a:cs typeface="Calibri"/>
              </a:rPr>
              <a:t>НПА</a:t>
            </a:r>
            <a:endParaRPr sz="46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22220" y="5586979"/>
            <a:ext cx="4800600" cy="2881888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866770" y="6272529"/>
            <a:ext cx="4110354" cy="1368425"/>
          </a:xfrm>
          <a:prstGeom prst="rect">
            <a:avLst/>
          </a:prstGeom>
        </p:spPr>
        <p:txBody>
          <a:bodyPr vert="horz" wrap="square" lIns="0" tIns="81915" rIns="0" bIns="0" rtlCol="0">
            <a:spAutoFit/>
          </a:bodyPr>
          <a:lstStyle/>
          <a:p>
            <a:pPr marL="1393190" marR="5080" indent="-1381125">
              <a:lnSpc>
                <a:spcPts val="5060"/>
              </a:lnSpc>
              <a:spcBef>
                <a:spcPts val="645"/>
              </a:spcBef>
            </a:pPr>
            <a:r>
              <a:rPr sz="4600" dirty="0">
                <a:latin typeface="Calibri"/>
                <a:cs typeface="Calibri"/>
              </a:rPr>
              <a:t>Введение</a:t>
            </a:r>
            <a:r>
              <a:rPr sz="4600" spc="-195" dirty="0">
                <a:latin typeface="Calibri"/>
                <a:cs typeface="Calibri"/>
              </a:rPr>
              <a:t> </a:t>
            </a:r>
            <a:r>
              <a:rPr sz="4600" spc="-10" dirty="0">
                <a:latin typeface="Calibri"/>
                <a:cs typeface="Calibri"/>
              </a:rPr>
              <a:t>новых </a:t>
            </a:r>
            <a:r>
              <a:rPr sz="4600" spc="-20" dirty="0">
                <a:latin typeface="Calibri"/>
                <a:cs typeface="Calibri"/>
              </a:rPr>
              <a:t>норм</a:t>
            </a:r>
            <a:endParaRPr sz="460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99829" y="5586979"/>
            <a:ext cx="4802126" cy="2881888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8821039" y="6272529"/>
            <a:ext cx="2759075" cy="1368425"/>
          </a:xfrm>
          <a:prstGeom prst="rect">
            <a:avLst/>
          </a:prstGeom>
        </p:spPr>
        <p:txBody>
          <a:bodyPr vert="horz" wrap="square" lIns="0" tIns="81915" rIns="0" bIns="0" rtlCol="0">
            <a:spAutoFit/>
          </a:bodyPr>
          <a:lstStyle/>
          <a:p>
            <a:pPr marL="12700" marR="5080" indent="445134">
              <a:lnSpc>
                <a:spcPts val="5060"/>
              </a:lnSpc>
              <a:spcBef>
                <a:spcPts val="645"/>
              </a:spcBef>
            </a:pPr>
            <a:r>
              <a:rPr sz="4600" spc="-10" dirty="0">
                <a:latin typeface="Calibri"/>
                <a:cs typeface="Calibri"/>
              </a:rPr>
              <a:t>Оценка</a:t>
            </a:r>
            <a:r>
              <a:rPr sz="4600" spc="1150" dirty="0">
                <a:latin typeface="Calibri"/>
                <a:cs typeface="Calibri"/>
              </a:rPr>
              <a:t> </a:t>
            </a:r>
            <a:r>
              <a:rPr sz="4600" dirty="0">
                <a:latin typeface="Calibri"/>
                <a:cs typeface="Calibri"/>
              </a:rPr>
              <a:t>и</a:t>
            </a:r>
            <a:r>
              <a:rPr sz="4600" spc="-25" dirty="0">
                <a:latin typeface="Calibri"/>
                <a:cs typeface="Calibri"/>
              </a:rPr>
              <a:t> </a:t>
            </a:r>
            <a:r>
              <a:rPr sz="4600" spc="-30" dirty="0">
                <a:latin typeface="Calibri"/>
                <a:cs typeface="Calibri"/>
              </a:rPr>
              <a:t>контроль</a:t>
            </a:r>
            <a:endParaRPr sz="4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476250" y="317500"/>
            <a:ext cx="13639800" cy="10741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Вроде все учтено, все указания имеются по снижению бюрократической нагрузки на педагогов. Но тем не менее, вопрос актуален и сегодня. И по нашему мнению, проблема кроется на местах исполнения и связана с реализацией (</a:t>
            </a: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именно, с </a:t>
            </a: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последующей отчетностью) методического и воспитательного планов школы и не соблюдением нормативных актов. </a:t>
            </a:r>
            <a:endParaRPr kumimoji="0" lang="ru-RU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Грамотное составление нормативных локальных актов, использование в них указаний Федерального закона от 8 августа 2024 года №328-ФЗ и следование им, в том числе и контроль,  есть решение проблемы по снижению бюрократической нагрузки на педагогов (учителя и классные руководители).</a:t>
            </a:r>
            <a:endParaRPr kumimoji="0" lang="ru-RU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нашей работе мы представляем локальные документы МКОУ «</a:t>
            </a:r>
            <a:r>
              <a:rPr kumimoji="0" lang="ru-RU" sz="2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Костекская</a:t>
            </a: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СОШ им. Б.Ш. </a:t>
            </a:r>
            <a:r>
              <a:rPr kumimoji="0" lang="ru-RU" sz="2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Бакиева</a:t>
            </a:r>
            <a:r>
              <a:rPr kumimoji="0" lang="ru-RU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Хасавюртовского района,  в которых определяются нормы, права, алгоритмы. </a:t>
            </a:r>
          </a:p>
          <a:p>
            <a:pPr algn="ctr"/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Должностная инструкция учителя 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Костекская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СОШ им. Б.Ш.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Бакиева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» как гарант снижения бюрократической нагрузки - важный инструмент организации эффективной работы педагогического персонала с минимальными излишними формальностями. Вот как они это обеспечивают:</a:t>
            </a:r>
          </a:p>
          <a:p>
            <a:pPr indent="457200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1. Чёткое распределение обязанностей  </a:t>
            </a:r>
          </a:p>
          <a:p>
            <a:pPr indent="45085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2. Определение приоритетов и правил работы  </a:t>
            </a:r>
          </a:p>
          <a:p>
            <a:pPr indent="45085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3. Стандартизация процессов  </a:t>
            </a:r>
          </a:p>
          <a:p>
            <a:pPr indent="45085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4. Снижение необходимости дополнительных инструктажей и контролей </a:t>
            </a:r>
          </a:p>
          <a:p>
            <a:pPr indent="45085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5. Прозрачность при оценке деятельности  </a:t>
            </a:r>
          </a:p>
          <a:p>
            <a:pPr indent="45085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6. Упрощение коммуникаций и согласований  </a:t>
            </a:r>
          </a:p>
          <a:p>
            <a:pPr indent="450850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Должностная инструкция учителя - это не просто формальный документ, а инструмент систематизации и упрощения работы, которые помогают минимизировать лишнюю бюрократию, сделать процессы понятными и прозрачными для всех участников образовательного процесса.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76250" y="317500"/>
            <a:ext cx="13792200" cy="35394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этом, в образовательных организациях есть много </a:t>
            </a:r>
            <a:r>
              <a:rPr kumimoji="0" lang="ru-RU" sz="3200" b="0" i="0" u="sng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педагогических должностей, чья документация не вошла в новый перечень </a:t>
            </a: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(в том числе и административные должности). 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Полагаем, что после разъяснений </a:t>
            </a:r>
            <a:r>
              <a:rPr kumimoji="0" lang="ru-RU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Минпросвещения</a:t>
            </a: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РФ таким работникам можно поручать любые документы, предусмотренные их должностными инструкциями и трудовыми договорами (ч. 6 ст. 47 Федерального закона от 29.12.2012 № 273-ФЗ). 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5" name="Picture 3" descr="screensho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289300"/>
            <a:ext cx="6536933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800850" y="3517900"/>
            <a:ext cx="756285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передать не педагогу документацию, издаем приказ. Указываем Ф.И.О. работника, его должность и дату, с которой он должен исполнять новую обязанность.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Если в трудовую функцию не входит оформление порученных документов, заключаем дополнительное соглашение или скорректируем должностную инструкцию. Для этого необходимо заранее уведомить работника об изменении условий трудового договора – за два месяца (ст. 74 ТК).</a:t>
            </a:r>
            <a:endParaRPr kumimoji="0" lang="ru-RU" sz="3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009650" y="622300"/>
            <a:ext cx="13106400" cy="92640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Правильное оформление и четкое регулирование таких документов, как должностные инструкции заместителей директора, советника по воспитанию, номенклатура дел школы и положение о делопроизводстве существенно влияет на снижение бюрократической нагрузки на учителей. </a:t>
            </a:r>
          </a:p>
          <a:p>
            <a:pPr indent="450850" algn="ctr" rt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именно это происходит: </a:t>
            </a:r>
          </a:p>
          <a:p>
            <a:pPr indent="450850" algn="l" rt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sng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Должностные инструкции</a:t>
            </a:r>
            <a:endParaRPr lang="ru-RU" sz="3200" u="sng" dirty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50850" algn="l" rt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32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Четкое разграничение полномочий и обязанностей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Избегание дублирования задач</a:t>
            </a:r>
          </a:p>
          <a:p>
            <a:pPr indent="450850" algn="l" rt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Ясность ответственности</a:t>
            </a:r>
          </a:p>
          <a:p>
            <a:pPr indent="450850" algn="l" rt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Оптимизация взаимодействия</a:t>
            </a:r>
          </a:p>
          <a:p>
            <a:pPr indent="450850" algn="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Номенклатура дел школы: </a:t>
            </a:r>
          </a:p>
          <a:p>
            <a:pPr indent="450850" algn="r" rt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kumimoji="0" lang="ru-RU" sz="32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Стандартизация и упрощение документооборота </a:t>
            </a:r>
          </a:p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kumimoji="0" lang="ru-RU" sz="32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Контроль и упорядочение.</a:t>
            </a:r>
          </a:p>
          <a:p>
            <a:pPr indent="450850" algn="just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Положение о делопроизводстве: </a:t>
            </a:r>
          </a:p>
          <a:p>
            <a:pPr indent="450850" algn="just" rt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kumimoji="0" lang="ru-RU" sz="32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Оптимизация документооборота </a:t>
            </a:r>
          </a:p>
          <a:p>
            <a:pPr indent="450850" algn="just" rt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kumimoji="0" lang="ru-RU" sz="32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Внедрение электронных систем </a:t>
            </a:r>
          </a:p>
          <a:p>
            <a:pPr indent="450850" algn="just" rt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kumimoji="0" lang="ru-RU" sz="32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Обучение и методическая поддержка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136</TotalTime>
  <Words>1176</Words>
  <Application>Microsoft Office PowerPoint</Application>
  <PresentationFormat>Произвольный</PresentationFormat>
  <Paragraphs>107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Calibri</vt:lpstr>
      <vt:lpstr>Century Schoolbook</vt:lpstr>
      <vt:lpstr>Microsoft Sans Serif</vt:lpstr>
      <vt:lpstr>Times New Roman</vt:lpstr>
      <vt:lpstr>Wingdings</vt:lpstr>
      <vt:lpstr>Wingdings 2</vt:lpstr>
      <vt:lpstr>Эркер</vt:lpstr>
      <vt:lpstr>МКОУ «КОСТЕКСКАЯ СОШ ИМ. Б.Ш. БАКИЕВА» Хасавюртовский   район </vt:lpstr>
      <vt:lpstr>ПОРУЧЕНИЕ ПРЕЗИДЕНТА РОССИЙСКОЙ ФЕДЕРАЦИИ ПО СНИЖЕНИЮ БЮРОКРАТИЧЕСКОЙ НАГРУЗКИ</vt:lpstr>
      <vt:lpstr>НОВЫЕ НОРМЫ 273-ФЗ вступили в силу с 1 марта 2025 г.</vt:lpstr>
      <vt:lpstr>ПОДЗАКОННЫЕ АКТЫ</vt:lpstr>
      <vt:lpstr>РАБОТА С РОСПОТРЕБНАДЗОРОМ</vt:lpstr>
      <vt:lpstr>Приведение в соответствие всех НПА</vt:lpstr>
      <vt:lpstr>Презентация PowerPoint</vt:lpstr>
      <vt:lpstr>Презентация PowerPoint</vt:lpstr>
      <vt:lpstr>Презентация PowerPoint</vt:lpstr>
      <vt:lpstr>Презентация PowerPoint</vt:lpstr>
      <vt:lpstr>МЕРОПРИЯТИЯ В  МКОУ «КОСТЕКСКАЯ СОШ ИМ. Б.Ш. БАКИЕВА»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Куплинов Ярослав</dc:creator>
  <cp:lastModifiedBy>PC</cp:lastModifiedBy>
  <cp:revision>10</cp:revision>
  <dcterms:created xsi:type="dcterms:W3CDTF">2025-10-15T18:48:53Z</dcterms:created>
  <dcterms:modified xsi:type="dcterms:W3CDTF">2025-12-01T10:17:12Z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2025-08-07T00:00:00Z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2025-10-15T00:00:00Z</vt:filetime>
  </property>
  <property fmtid="{D5CDD505-2E9C-101B-9397-08002B2CF9AE}" pid="5" name="Producer">
    <vt:lpwstr>Microsoft® PowerPoint® 2010</vt:lpwstr>
  </property>
</Properties>
</file>