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1" r:id="rId1"/>
  </p:sldMasterIdLst>
  <p:notesMasterIdLst>
    <p:notesMasterId r:id="rId26"/>
  </p:notesMasterIdLst>
  <p:sldIdLst>
    <p:sldId id="256" r:id="rId2"/>
    <p:sldId id="272" r:id="rId3"/>
    <p:sldId id="273" r:id="rId4"/>
    <p:sldId id="274" r:id="rId5"/>
    <p:sldId id="275" r:id="rId6"/>
    <p:sldId id="276" r:id="rId7"/>
    <p:sldId id="278" r:id="rId8"/>
    <p:sldId id="279" r:id="rId9"/>
    <p:sldId id="282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81" r:id="rId23"/>
    <p:sldId id="280" r:id="rId24"/>
    <p:sldId id="270" r:id="rId2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89" d="100"/>
          <a:sy n="189" d="100"/>
        </p:scale>
        <p:origin x="174" y="4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5ACDBC-DB9B-444C-9A6F-759A81E6CAAF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ru-RU"/>
        </a:p>
      </dgm:t>
    </dgm:pt>
    <dgm:pt modelId="{DB010AE8-1FB9-47EA-8FD7-204D1404C80F}">
      <dgm:prSet/>
      <dgm:spPr/>
      <dgm:t>
        <a:bodyPr/>
        <a:lstStyle/>
        <a:p>
          <a:pPr rtl="0"/>
          <a:r>
            <a:rPr lang="ru-RU" b="0" i="0" dirty="0" smtClean="0"/>
            <a:t>Общепрофессиональные компетенции;</a:t>
          </a:r>
          <a:endParaRPr lang="ru-RU" dirty="0"/>
        </a:p>
      </dgm:t>
    </dgm:pt>
    <dgm:pt modelId="{807E881F-72BD-4435-BDD8-A2F7B9E0D7B2}" type="parTrans" cxnId="{F6C30AF1-C5FB-4525-B079-B7C6BE3DE78D}">
      <dgm:prSet/>
      <dgm:spPr/>
      <dgm:t>
        <a:bodyPr/>
        <a:lstStyle/>
        <a:p>
          <a:endParaRPr lang="ru-RU"/>
        </a:p>
      </dgm:t>
    </dgm:pt>
    <dgm:pt modelId="{738295ED-26B1-405A-B6B4-7A4B1FE8AADE}" type="sibTrans" cxnId="{F6C30AF1-C5FB-4525-B079-B7C6BE3DE78D}">
      <dgm:prSet/>
      <dgm:spPr/>
      <dgm:t>
        <a:bodyPr/>
        <a:lstStyle/>
        <a:p>
          <a:endParaRPr lang="ru-RU"/>
        </a:p>
      </dgm:t>
    </dgm:pt>
    <dgm:pt modelId="{175D9077-C3E7-49B3-9ACC-9037CCDC2521}">
      <dgm:prSet/>
      <dgm:spPr/>
      <dgm:t>
        <a:bodyPr/>
        <a:lstStyle/>
        <a:p>
          <a:pPr rtl="0"/>
          <a:r>
            <a:rPr lang="ru-RU" b="0" i="0" smtClean="0"/>
            <a:t>Нормативно-правовое обеспечение образовательного процесса;</a:t>
          </a:r>
          <a:endParaRPr lang="ru-RU"/>
        </a:p>
      </dgm:t>
    </dgm:pt>
    <dgm:pt modelId="{B9A9522F-2893-4092-9DE5-1915F5C46888}" type="parTrans" cxnId="{E6E561CA-9920-427B-B020-1DE6700BEB8D}">
      <dgm:prSet/>
      <dgm:spPr/>
      <dgm:t>
        <a:bodyPr/>
        <a:lstStyle/>
        <a:p>
          <a:endParaRPr lang="ru-RU"/>
        </a:p>
      </dgm:t>
    </dgm:pt>
    <dgm:pt modelId="{9C10675E-4CFF-4BA5-A050-1DE15168B87C}" type="sibTrans" cxnId="{E6E561CA-9920-427B-B020-1DE6700BEB8D}">
      <dgm:prSet/>
      <dgm:spPr/>
      <dgm:t>
        <a:bodyPr/>
        <a:lstStyle/>
        <a:p>
          <a:endParaRPr lang="ru-RU"/>
        </a:p>
      </dgm:t>
    </dgm:pt>
    <dgm:pt modelId="{D862872A-37C1-42B8-9287-95629F35578A}">
      <dgm:prSet/>
      <dgm:spPr/>
      <dgm:t>
        <a:bodyPr/>
        <a:lstStyle/>
        <a:p>
          <a:pPr rtl="0"/>
          <a:r>
            <a:rPr lang="ru-RU" b="0" i="0" smtClean="0"/>
            <a:t>Методические компетенции;</a:t>
          </a:r>
          <a:endParaRPr lang="ru-RU"/>
        </a:p>
      </dgm:t>
    </dgm:pt>
    <dgm:pt modelId="{407AAE09-EE99-497F-8FEF-0DBB0F4612C4}" type="parTrans" cxnId="{10801566-46D4-4E08-8634-6833481E5DAA}">
      <dgm:prSet/>
      <dgm:spPr/>
      <dgm:t>
        <a:bodyPr/>
        <a:lstStyle/>
        <a:p>
          <a:endParaRPr lang="ru-RU"/>
        </a:p>
      </dgm:t>
    </dgm:pt>
    <dgm:pt modelId="{93B1CB00-C539-49DE-BB1E-007AFA0B0F1D}" type="sibTrans" cxnId="{10801566-46D4-4E08-8634-6833481E5DAA}">
      <dgm:prSet/>
      <dgm:spPr/>
      <dgm:t>
        <a:bodyPr/>
        <a:lstStyle/>
        <a:p>
          <a:endParaRPr lang="ru-RU"/>
        </a:p>
      </dgm:t>
    </dgm:pt>
    <dgm:pt modelId="{920F329A-970C-4DAF-ABB6-BAA8AFCE6A9B}">
      <dgm:prSet/>
      <dgm:spPr/>
      <dgm:t>
        <a:bodyPr/>
        <a:lstStyle/>
        <a:p>
          <a:pPr rtl="0"/>
          <a:r>
            <a:rPr lang="ru-RU" b="0" i="0" smtClean="0"/>
            <a:t>Психолого-педагогические и коммуникативные компетенции;</a:t>
          </a:r>
          <a:endParaRPr lang="ru-RU"/>
        </a:p>
      </dgm:t>
    </dgm:pt>
    <dgm:pt modelId="{0065D846-5F57-4518-99EB-AE47FD8E0EF9}" type="parTrans" cxnId="{E5E98306-4D3A-47FD-9F63-DEBC541CDD10}">
      <dgm:prSet/>
      <dgm:spPr/>
      <dgm:t>
        <a:bodyPr/>
        <a:lstStyle/>
        <a:p>
          <a:endParaRPr lang="ru-RU"/>
        </a:p>
      </dgm:t>
    </dgm:pt>
    <dgm:pt modelId="{4DF64E24-BAF6-4B53-A0DA-C96F0378E46C}" type="sibTrans" cxnId="{E5E98306-4D3A-47FD-9F63-DEBC541CDD10}">
      <dgm:prSet/>
      <dgm:spPr/>
      <dgm:t>
        <a:bodyPr/>
        <a:lstStyle/>
        <a:p>
          <a:endParaRPr lang="ru-RU"/>
        </a:p>
      </dgm:t>
    </dgm:pt>
    <dgm:pt modelId="{927A7007-ABCC-46CC-91DA-D51CAEC1C571}">
      <dgm:prSet/>
      <dgm:spPr/>
      <dgm:t>
        <a:bodyPr/>
        <a:lstStyle/>
        <a:p>
          <a:pPr rtl="0"/>
          <a:r>
            <a:rPr lang="ru-RU" b="0" i="0" smtClean="0"/>
            <a:t>ИКТ-компетенции.</a:t>
          </a:r>
          <a:endParaRPr lang="ru-RU"/>
        </a:p>
      </dgm:t>
    </dgm:pt>
    <dgm:pt modelId="{0B9DCF75-C980-46A2-9444-8E2B6A9B744D}" type="parTrans" cxnId="{3644BC3F-C996-4C2F-9ED8-37A00BD0CFF8}">
      <dgm:prSet/>
      <dgm:spPr/>
      <dgm:t>
        <a:bodyPr/>
        <a:lstStyle/>
        <a:p>
          <a:endParaRPr lang="ru-RU"/>
        </a:p>
      </dgm:t>
    </dgm:pt>
    <dgm:pt modelId="{FD019AD1-A4D8-4B46-A78A-D7BF47CDBC00}" type="sibTrans" cxnId="{3644BC3F-C996-4C2F-9ED8-37A00BD0CFF8}">
      <dgm:prSet/>
      <dgm:spPr/>
      <dgm:t>
        <a:bodyPr/>
        <a:lstStyle/>
        <a:p>
          <a:endParaRPr lang="ru-RU"/>
        </a:p>
      </dgm:t>
    </dgm:pt>
    <dgm:pt modelId="{5DDBDAF5-4C2C-4DF2-9189-A8AC10E82BA5}" type="pres">
      <dgm:prSet presAssocID="{5F5ACDBC-DB9B-444C-9A6F-759A81E6CA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F73C95-DC15-4A53-B0FA-CBF9DF080432}" type="pres">
      <dgm:prSet presAssocID="{DB010AE8-1FB9-47EA-8FD7-204D1404C80F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B70336-CBAA-4C70-A376-D4BD66531A5F}" type="pres">
      <dgm:prSet presAssocID="{738295ED-26B1-405A-B6B4-7A4B1FE8AADE}" presName="spacer" presStyleCnt="0"/>
      <dgm:spPr/>
    </dgm:pt>
    <dgm:pt modelId="{4A191890-4905-457B-BDC9-672349A3BAD9}" type="pres">
      <dgm:prSet presAssocID="{175D9077-C3E7-49B3-9ACC-9037CCDC2521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099107-D1A1-4EB6-9DA5-C501A249AA6F}" type="pres">
      <dgm:prSet presAssocID="{9C10675E-4CFF-4BA5-A050-1DE15168B87C}" presName="spacer" presStyleCnt="0"/>
      <dgm:spPr/>
    </dgm:pt>
    <dgm:pt modelId="{1CEC4F5F-C56A-4F0C-B4C5-B81E5D5C096C}" type="pres">
      <dgm:prSet presAssocID="{D862872A-37C1-42B8-9287-95629F35578A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3E24C-7DCB-4FCC-8C1B-8847DFA8C9FF}" type="pres">
      <dgm:prSet presAssocID="{93B1CB00-C539-49DE-BB1E-007AFA0B0F1D}" presName="spacer" presStyleCnt="0"/>
      <dgm:spPr/>
    </dgm:pt>
    <dgm:pt modelId="{23925796-724B-40E6-AA5B-4127E9E3E9E6}" type="pres">
      <dgm:prSet presAssocID="{920F329A-970C-4DAF-ABB6-BAA8AFCE6A9B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7D296-A92D-4EBA-854B-E12934F2DD3D}" type="pres">
      <dgm:prSet presAssocID="{4DF64E24-BAF6-4B53-A0DA-C96F0378E46C}" presName="spacer" presStyleCnt="0"/>
      <dgm:spPr/>
    </dgm:pt>
    <dgm:pt modelId="{83FB595C-7935-4BCA-B1B7-C8DBAF2F1D21}" type="pres">
      <dgm:prSet presAssocID="{927A7007-ABCC-46CC-91DA-D51CAEC1C571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44BC3F-C996-4C2F-9ED8-37A00BD0CFF8}" srcId="{5F5ACDBC-DB9B-444C-9A6F-759A81E6CAAF}" destId="{927A7007-ABCC-46CC-91DA-D51CAEC1C571}" srcOrd="4" destOrd="0" parTransId="{0B9DCF75-C980-46A2-9444-8E2B6A9B744D}" sibTransId="{FD019AD1-A4D8-4B46-A78A-D7BF47CDBC00}"/>
    <dgm:cxn modelId="{E5E98306-4D3A-47FD-9F63-DEBC541CDD10}" srcId="{5F5ACDBC-DB9B-444C-9A6F-759A81E6CAAF}" destId="{920F329A-970C-4DAF-ABB6-BAA8AFCE6A9B}" srcOrd="3" destOrd="0" parTransId="{0065D846-5F57-4518-99EB-AE47FD8E0EF9}" sibTransId="{4DF64E24-BAF6-4B53-A0DA-C96F0378E46C}"/>
    <dgm:cxn modelId="{10801566-46D4-4E08-8634-6833481E5DAA}" srcId="{5F5ACDBC-DB9B-444C-9A6F-759A81E6CAAF}" destId="{D862872A-37C1-42B8-9287-95629F35578A}" srcOrd="2" destOrd="0" parTransId="{407AAE09-EE99-497F-8FEF-0DBB0F4612C4}" sibTransId="{93B1CB00-C539-49DE-BB1E-007AFA0B0F1D}"/>
    <dgm:cxn modelId="{461508A3-CDA7-4FDB-8DF7-7C24EEB421A6}" type="presOf" srcId="{927A7007-ABCC-46CC-91DA-D51CAEC1C571}" destId="{83FB595C-7935-4BCA-B1B7-C8DBAF2F1D21}" srcOrd="0" destOrd="0" presId="urn:microsoft.com/office/officeart/2005/8/layout/vList2"/>
    <dgm:cxn modelId="{51EF0948-2E7A-433F-B803-6A06D36CA314}" type="presOf" srcId="{175D9077-C3E7-49B3-9ACC-9037CCDC2521}" destId="{4A191890-4905-457B-BDC9-672349A3BAD9}" srcOrd="0" destOrd="0" presId="urn:microsoft.com/office/officeart/2005/8/layout/vList2"/>
    <dgm:cxn modelId="{6884576E-5763-4B77-BF7F-566BE63A5309}" type="presOf" srcId="{DB010AE8-1FB9-47EA-8FD7-204D1404C80F}" destId="{4AF73C95-DC15-4A53-B0FA-CBF9DF080432}" srcOrd="0" destOrd="0" presId="urn:microsoft.com/office/officeart/2005/8/layout/vList2"/>
    <dgm:cxn modelId="{78A7E4D0-6BC9-403B-B068-93EA4050AC60}" type="presOf" srcId="{920F329A-970C-4DAF-ABB6-BAA8AFCE6A9B}" destId="{23925796-724B-40E6-AA5B-4127E9E3E9E6}" srcOrd="0" destOrd="0" presId="urn:microsoft.com/office/officeart/2005/8/layout/vList2"/>
    <dgm:cxn modelId="{F6C30AF1-C5FB-4525-B079-B7C6BE3DE78D}" srcId="{5F5ACDBC-DB9B-444C-9A6F-759A81E6CAAF}" destId="{DB010AE8-1FB9-47EA-8FD7-204D1404C80F}" srcOrd="0" destOrd="0" parTransId="{807E881F-72BD-4435-BDD8-A2F7B9E0D7B2}" sibTransId="{738295ED-26B1-405A-B6B4-7A4B1FE8AADE}"/>
    <dgm:cxn modelId="{D93F15AF-2F31-492D-A18B-4F57198B9365}" type="presOf" srcId="{D862872A-37C1-42B8-9287-95629F35578A}" destId="{1CEC4F5F-C56A-4F0C-B4C5-B81E5D5C096C}" srcOrd="0" destOrd="0" presId="urn:microsoft.com/office/officeart/2005/8/layout/vList2"/>
    <dgm:cxn modelId="{E6E561CA-9920-427B-B020-1DE6700BEB8D}" srcId="{5F5ACDBC-DB9B-444C-9A6F-759A81E6CAAF}" destId="{175D9077-C3E7-49B3-9ACC-9037CCDC2521}" srcOrd="1" destOrd="0" parTransId="{B9A9522F-2893-4092-9DE5-1915F5C46888}" sibTransId="{9C10675E-4CFF-4BA5-A050-1DE15168B87C}"/>
    <dgm:cxn modelId="{A36FE8CA-6FC8-4A59-B222-DA3916E9A4F6}" type="presOf" srcId="{5F5ACDBC-DB9B-444C-9A6F-759A81E6CAAF}" destId="{5DDBDAF5-4C2C-4DF2-9189-A8AC10E82BA5}" srcOrd="0" destOrd="0" presId="urn:microsoft.com/office/officeart/2005/8/layout/vList2"/>
    <dgm:cxn modelId="{4E5EC905-519D-47CC-9738-729426EBB779}" type="presParOf" srcId="{5DDBDAF5-4C2C-4DF2-9189-A8AC10E82BA5}" destId="{4AF73C95-DC15-4A53-B0FA-CBF9DF080432}" srcOrd="0" destOrd="0" presId="urn:microsoft.com/office/officeart/2005/8/layout/vList2"/>
    <dgm:cxn modelId="{5B4C157C-3885-4B9B-94DD-5D4C4E487074}" type="presParOf" srcId="{5DDBDAF5-4C2C-4DF2-9189-A8AC10E82BA5}" destId="{9AB70336-CBAA-4C70-A376-D4BD66531A5F}" srcOrd="1" destOrd="0" presId="urn:microsoft.com/office/officeart/2005/8/layout/vList2"/>
    <dgm:cxn modelId="{B9F0E1C7-CE6E-4AC6-BF0B-60C563620A08}" type="presParOf" srcId="{5DDBDAF5-4C2C-4DF2-9189-A8AC10E82BA5}" destId="{4A191890-4905-457B-BDC9-672349A3BAD9}" srcOrd="2" destOrd="0" presId="urn:microsoft.com/office/officeart/2005/8/layout/vList2"/>
    <dgm:cxn modelId="{53379809-2C58-4EEC-8C99-D9CC25EC70D9}" type="presParOf" srcId="{5DDBDAF5-4C2C-4DF2-9189-A8AC10E82BA5}" destId="{5E099107-D1A1-4EB6-9DA5-C501A249AA6F}" srcOrd="3" destOrd="0" presId="urn:microsoft.com/office/officeart/2005/8/layout/vList2"/>
    <dgm:cxn modelId="{44E54887-77A3-4D7F-BCE6-1859AB5C12F8}" type="presParOf" srcId="{5DDBDAF5-4C2C-4DF2-9189-A8AC10E82BA5}" destId="{1CEC4F5F-C56A-4F0C-B4C5-B81E5D5C096C}" srcOrd="4" destOrd="0" presId="urn:microsoft.com/office/officeart/2005/8/layout/vList2"/>
    <dgm:cxn modelId="{E4CE8B4C-AFCB-4DFF-B616-E3EDD7716520}" type="presParOf" srcId="{5DDBDAF5-4C2C-4DF2-9189-A8AC10E82BA5}" destId="{7573E24C-7DCB-4FCC-8C1B-8847DFA8C9FF}" srcOrd="5" destOrd="0" presId="urn:microsoft.com/office/officeart/2005/8/layout/vList2"/>
    <dgm:cxn modelId="{BE35041B-F44E-4621-874E-2D074C54A922}" type="presParOf" srcId="{5DDBDAF5-4C2C-4DF2-9189-A8AC10E82BA5}" destId="{23925796-724B-40E6-AA5B-4127E9E3E9E6}" srcOrd="6" destOrd="0" presId="urn:microsoft.com/office/officeart/2005/8/layout/vList2"/>
    <dgm:cxn modelId="{154736BF-7A18-4C6A-B5D3-32D1297102DC}" type="presParOf" srcId="{5DDBDAF5-4C2C-4DF2-9189-A8AC10E82BA5}" destId="{CD67D296-A92D-4EBA-854B-E12934F2DD3D}" srcOrd="7" destOrd="0" presId="urn:microsoft.com/office/officeart/2005/8/layout/vList2"/>
    <dgm:cxn modelId="{D117CD0E-A13F-4E87-81BC-9AE65D317C8A}" type="presParOf" srcId="{5DDBDAF5-4C2C-4DF2-9189-A8AC10E82BA5}" destId="{83FB595C-7935-4BCA-B1B7-C8DBAF2F1D21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F73C95-DC15-4A53-B0FA-CBF9DF080432}">
      <dsp:nvSpPr>
        <dsp:cNvPr id="0" name=""/>
        <dsp:cNvSpPr/>
      </dsp:nvSpPr>
      <dsp:spPr>
        <a:xfrm>
          <a:off x="0" y="13059"/>
          <a:ext cx="5998201" cy="68445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smtClean="0"/>
            <a:t>Общепрофессиональные компетенции;</a:t>
          </a:r>
          <a:endParaRPr lang="ru-RU" sz="1800" kern="1200" dirty="0"/>
        </a:p>
      </dsp:txBody>
      <dsp:txXfrm>
        <a:off x="33412" y="46471"/>
        <a:ext cx="5931377" cy="617626"/>
      </dsp:txXfrm>
    </dsp:sp>
    <dsp:sp modelId="{4A191890-4905-457B-BDC9-672349A3BAD9}">
      <dsp:nvSpPr>
        <dsp:cNvPr id="0" name=""/>
        <dsp:cNvSpPr/>
      </dsp:nvSpPr>
      <dsp:spPr>
        <a:xfrm>
          <a:off x="0" y="749349"/>
          <a:ext cx="5998201" cy="684450"/>
        </a:xfrm>
        <a:prstGeom prst="roundRect">
          <a:avLst/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smtClean="0"/>
            <a:t>Нормативно-правовое обеспечение образовательного процесса;</a:t>
          </a:r>
          <a:endParaRPr lang="ru-RU" sz="1800" kern="1200"/>
        </a:p>
      </dsp:txBody>
      <dsp:txXfrm>
        <a:off x="33412" y="782761"/>
        <a:ext cx="5931377" cy="617626"/>
      </dsp:txXfrm>
    </dsp:sp>
    <dsp:sp modelId="{1CEC4F5F-C56A-4F0C-B4C5-B81E5D5C096C}">
      <dsp:nvSpPr>
        <dsp:cNvPr id="0" name=""/>
        <dsp:cNvSpPr/>
      </dsp:nvSpPr>
      <dsp:spPr>
        <a:xfrm>
          <a:off x="0" y="1485639"/>
          <a:ext cx="5998201" cy="684450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smtClean="0"/>
            <a:t>Методические компетенции;</a:t>
          </a:r>
          <a:endParaRPr lang="ru-RU" sz="1800" kern="1200"/>
        </a:p>
      </dsp:txBody>
      <dsp:txXfrm>
        <a:off x="33412" y="1519051"/>
        <a:ext cx="5931377" cy="617626"/>
      </dsp:txXfrm>
    </dsp:sp>
    <dsp:sp modelId="{23925796-724B-40E6-AA5B-4127E9E3E9E6}">
      <dsp:nvSpPr>
        <dsp:cNvPr id="0" name=""/>
        <dsp:cNvSpPr/>
      </dsp:nvSpPr>
      <dsp:spPr>
        <a:xfrm>
          <a:off x="0" y="2221929"/>
          <a:ext cx="5998201" cy="684450"/>
        </a:xfrm>
        <a:prstGeom prst="roundRect">
          <a:avLst/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smtClean="0"/>
            <a:t>Психолого-педагогические и коммуникативные компетенции;</a:t>
          </a:r>
          <a:endParaRPr lang="ru-RU" sz="1800" kern="1200"/>
        </a:p>
      </dsp:txBody>
      <dsp:txXfrm>
        <a:off x="33412" y="2255341"/>
        <a:ext cx="5931377" cy="617626"/>
      </dsp:txXfrm>
    </dsp:sp>
    <dsp:sp modelId="{83FB595C-7935-4BCA-B1B7-C8DBAF2F1D21}">
      <dsp:nvSpPr>
        <dsp:cNvPr id="0" name=""/>
        <dsp:cNvSpPr/>
      </dsp:nvSpPr>
      <dsp:spPr>
        <a:xfrm>
          <a:off x="0" y="2958219"/>
          <a:ext cx="5998201" cy="68445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smtClean="0"/>
            <a:t>ИКТ-компетенции.</a:t>
          </a:r>
          <a:endParaRPr lang="ru-RU" sz="1800" kern="1200"/>
        </a:p>
      </dsp:txBody>
      <dsp:txXfrm>
        <a:off x="33412" y="2991631"/>
        <a:ext cx="5931377" cy="6176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1213f00978_1_8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g31213f00978_1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1213f00978_1_15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31213f00978_1_1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1213f00978_1_16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g31213f00978_1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1213f00978_1_1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g31213f00978_1_1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1213f00978_1_17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g31213f00978_1_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1213f00978_1_18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g31213f00978_1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1213f00978_1_1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g31213f00978_1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1213f00978_1_1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g31213f00978_1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1213f00978_1_1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g31213f00978_1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1213f00978_1_1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g31213f00978_1_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1213f00978_1_1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g31213f00978_1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12020dde1c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g312020dde1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1213f00978_1_1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g31213f00978_1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1213f00978_1_1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g31213f00978_1_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C59"/>
              </a:buClr>
              <a:buSzPts val="3300"/>
              <a:buFont typeface="Arial"/>
              <a:buNone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619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73C59"/>
              </a:buClr>
              <a:buSzPts val="21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8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5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4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4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C59"/>
              </a:buClr>
              <a:buSzPts val="3300"/>
              <a:buFont typeface="Arial"/>
              <a:buNone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619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73C59"/>
              </a:buClr>
              <a:buSzPts val="21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8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5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4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4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C59"/>
              </a:buClr>
              <a:buSzPts val="3300"/>
              <a:buFont typeface="Arial"/>
              <a:buNone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619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73C59"/>
              </a:buClr>
              <a:buSzPts val="21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8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5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4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4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>
            <a:spLocks noGrp="1"/>
          </p:cNvSpPr>
          <p:nvPr>
            <p:ph type="ctrTitle"/>
          </p:nvPr>
        </p:nvSpPr>
        <p:spPr>
          <a:xfrm>
            <a:off x="2952502" y="1509784"/>
            <a:ext cx="5048497" cy="777730"/>
          </a:xfrm>
          <a:prstGeom prst="rect">
            <a:avLst/>
          </a:prstGeom>
          <a:solidFill>
            <a:srgbClr val="F15B4D"/>
          </a:solidFill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"/>
              <a:buNone/>
              <a:defRPr sz="4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subTitle" idx="1"/>
          </p:nvPr>
        </p:nvSpPr>
        <p:spPr>
          <a:xfrm>
            <a:off x="2952502" y="2371988"/>
            <a:ext cx="5048497" cy="371213"/>
          </a:xfrm>
          <a:prstGeom prst="rect">
            <a:avLst/>
          </a:prstGeom>
          <a:solidFill>
            <a:srgbClr val="F15B4D"/>
          </a:solidFill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5080721" cy="721658"/>
          </a:xfrm>
          <a:prstGeom prst="rect">
            <a:avLst/>
          </a:prstGeom>
          <a:solidFill>
            <a:srgbClr val="F15B4D"/>
          </a:solidFill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"/>
              <a:buNone/>
              <a:defRPr sz="4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body" idx="1"/>
          </p:nvPr>
        </p:nvSpPr>
        <p:spPr>
          <a:xfrm>
            <a:off x="628650" y="2110577"/>
            <a:ext cx="5075959" cy="1125140"/>
          </a:xfrm>
          <a:prstGeom prst="rect">
            <a:avLst/>
          </a:prstGeom>
          <a:solidFill>
            <a:srgbClr val="F15B4D"/>
          </a:solidFill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C59"/>
              </a:buClr>
              <a:buSzPts val="3300"/>
              <a:buFont typeface="Arial"/>
              <a:buNone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619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73C59"/>
              </a:buClr>
              <a:buSzPts val="21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8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5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4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4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619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73C59"/>
              </a:buClr>
              <a:buSzPts val="21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8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5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4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4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C59"/>
              </a:buClr>
              <a:buSzPts val="3300"/>
              <a:buFont typeface="Arial"/>
              <a:buNone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73C59"/>
              </a:buClr>
              <a:buSzPts val="1800"/>
              <a:buNone/>
              <a:defRPr sz="1800" b="1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619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73C59"/>
              </a:buClr>
              <a:buSzPts val="21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8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5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4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4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73C59"/>
              </a:buClr>
              <a:buSzPts val="1800"/>
              <a:buNone/>
              <a:defRPr sz="1800" b="1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619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73C59"/>
              </a:buClr>
              <a:buSzPts val="21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8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5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4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400"/>
              <a:buChar char="•"/>
              <a:defRPr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>
            <a:spLocks noGrp="1"/>
          </p:cNvSpPr>
          <p:nvPr>
            <p:ph type="title"/>
          </p:nvPr>
        </p:nvSpPr>
        <p:spPr>
          <a:xfrm>
            <a:off x="466871" y="1325408"/>
            <a:ext cx="7366391" cy="994172"/>
          </a:xfrm>
          <a:prstGeom prst="rect">
            <a:avLst/>
          </a:prstGeom>
          <a:solidFill>
            <a:srgbClr val="F15B4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rial"/>
              <a:buNone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C59"/>
              </a:buClr>
              <a:buSzPts val="2400"/>
              <a:buFont typeface="Arial"/>
              <a:buNone/>
              <a:defRPr sz="2400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73C59"/>
              </a:buClr>
              <a:buSzPts val="2400"/>
              <a:buChar char="•"/>
              <a:defRPr sz="2400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2100"/>
              <a:buChar char="•"/>
              <a:defRPr sz="2100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800"/>
              <a:buChar char="•"/>
              <a:defRPr sz="1800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500"/>
              <a:buChar char="•"/>
              <a:defRPr sz="1500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73C59"/>
              </a:buClr>
              <a:buSzPts val="1500"/>
              <a:buChar char="•"/>
              <a:defRPr sz="1500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73C59"/>
              </a:buClr>
              <a:buSzPts val="1200"/>
              <a:buNone/>
              <a:defRPr sz="1200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C59"/>
              </a:buClr>
              <a:buSzPts val="2400"/>
              <a:buFont typeface="Arial"/>
              <a:buNone/>
              <a:defRPr sz="2400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2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73C59"/>
              </a:buClr>
              <a:buSzPts val="1200"/>
              <a:buNone/>
              <a:defRPr sz="1200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cokord.ru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 txBox="1">
            <a:spLocks noGrp="1"/>
          </p:cNvSpPr>
          <p:nvPr>
            <p:ph type="ctrTitle"/>
          </p:nvPr>
        </p:nvSpPr>
        <p:spPr>
          <a:xfrm>
            <a:off x="1152750" y="1536470"/>
            <a:ext cx="6623086" cy="2020736"/>
          </a:xfrm>
          <a:prstGeom prst="rect">
            <a:avLst/>
          </a:prstGeom>
          <a:solidFill>
            <a:srgbClr val="F15B4D"/>
          </a:solidFill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lang="ru" sz="3000" b="1" dirty="0" smtClean="0"/>
              <a:t>СИСТЕМА АТТЕСТАЦИИ </a:t>
            </a:r>
            <a:r>
              <a:rPr lang="ru" sz="3000" b="1" dirty="0"/>
              <a:t>ПЕДАГОГИЧЕСКИХ </a:t>
            </a:r>
            <a:r>
              <a:rPr lang="ru" sz="3000" b="1" dirty="0" smtClean="0"/>
              <a:t>РАБОТНИКОВ </a:t>
            </a:r>
            <a:br>
              <a:rPr lang="ru" sz="3000" b="1" dirty="0" smtClean="0"/>
            </a:br>
            <a:r>
              <a:rPr lang="ru" sz="3000" b="1" dirty="0" smtClean="0"/>
              <a:t>(на примере Республики Дагестан)</a:t>
            </a:r>
            <a:endParaRPr dirty="0"/>
          </a:p>
        </p:txBody>
      </p:sp>
      <p:sp>
        <p:nvSpPr>
          <p:cNvPr id="130" name="Google Shape;130;p25"/>
          <p:cNvSpPr/>
          <p:nvPr/>
        </p:nvSpPr>
        <p:spPr>
          <a:xfrm>
            <a:off x="2116750" y="123424"/>
            <a:ext cx="45720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900"/>
              <a:buFont typeface="Calibri"/>
              <a:buNone/>
            </a:pPr>
            <a:r>
              <a:rPr lang="ru" sz="900" b="1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МИНИСТЕРСТВО</a:t>
            </a:r>
            <a:r>
              <a:rPr lang="ru" sz="900" b="1" i="0" u="none" strike="noStrike" cap="none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" sz="900" b="1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ОБРАЗОВНИЯ</a:t>
            </a:r>
            <a:r>
              <a:rPr lang="ru" sz="900" b="1" i="0" u="none" strike="noStrike" cap="none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 И  НАУКИ  РЕСПУБЛИКИ </a:t>
            </a:r>
            <a:r>
              <a:rPr lang="ru" sz="900" b="1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ДАГЕСТАН </a:t>
            </a:r>
            <a:r>
              <a:rPr lang="ru" sz="900" b="1" i="0" u="none" strike="noStrike" cap="none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ГОСУДАРСТВЕННОЕ БЮДЖЕТНОЕ УЧРЕЖДЕНИЕ ДОПОЛНИТЕЛЬНОГО ПРОФЕССИОНАЛЬНОГО ОБРАЗОВАНИЯ РЕСПУБЛИКИ ДАГЕСТАН </a:t>
            </a:r>
            <a:endParaRPr sz="11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900"/>
              <a:buFont typeface="Calibri"/>
              <a:buNone/>
            </a:pPr>
            <a:r>
              <a:rPr lang="ru" sz="900" b="1" i="0" u="none" strike="noStrike" cap="none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«ДАГЕСТАНСКИЙ ИНСТИТУТ РАЗВИТИЯ ОБРАЗОВАНИЯ»</a:t>
            </a:r>
            <a:endParaRPr sz="11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900"/>
              <a:buFont typeface="Calibri"/>
              <a:buNone/>
            </a:pPr>
            <a:r>
              <a:rPr lang="ru" sz="900" b="1" i="0" u="none" strike="noStrike" cap="none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ГБУ ДПО РД «ДИРО»</a:t>
            </a:r>
            <a:endParaRPr sz="1100"/>
          </a:p>
        </p:txBody>
      </p:sp>
      <p:sp>
        <p:nvSpPr>
          <p:cNvPr id="131" name="Google Shape;131;p25"/>
          <p:cNvSpPr/>
          <p:nvPr/>
        </p:nvSpPr>
        <p:spPr>
          <a:xfrm>
            <a:off x="1879355" y="848277"/>
            <a:ext cx="5176471" cy="173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</a:pPr>
            <a:endParaRPr lang="ru" sz="700" b="1" i="1" u="none" strike="noStrike" cap="none" dirty="0" smtClea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</a:pPr>
            <a:r>
              <a:rPr lang="ru" sz="700" b="1" i="1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367027</a:t>
            </a:r>
            <a:r>
              <a:rPr lang="ru" sz="700" b="1" i="1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,  г. Maxaчкала,  yл. Генерала Магомедтагирова (Kaзбекова), 159, тeл.66-99-88, e-mail: helpsapr@cokord.ru </a:t>
            </a:r>
            <a:endParaRPr sz="1100" dirty="0"/>
          </a:p>
        </p:txBody>
      </p:sp>
      <p:cxnSp>
        <p:nvCxnSpPr>
          <p:cNvPr id="132" name="Google Shape;132;p25"/>
          <p:cNvCxnSpPr/>
          <p:nvPr/>
        </p:nvCxnSpPr>
        <p:spPr>
          <a:xfrm>
            <a:off x="1879355" y="849192"/>
            <a:ext cx="5169877" cy="16407"/>
          </a:xfrm>
          <a:prstGeom prst="straightConnector1">
            <a:avLst/>
          </a:prstGeom>
          <a:noFill/>
          <a:ln w="19050" cap="flat" cmpd="sng">
            <a:solidFill>
              <a:srgbClr val="F1583F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33" name="Google Shape;133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81001" y="109179"/>
            <a:ext cx="923624" cy="49381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4708402" y="3959988"/>
            <a:ext cx="3809159" cy="737437"/>
          </a:xfrm>
          <a:prstGeom prst="rect">
            <a:avLst/>
          </a:prstGeom>
          <a:solidFill>
            <a:srgbClr val="F15B4D"/>
          </a:solidFill>
          <a:ln>
            <a:noFill/>
          </a:ln>
        </p:spPr>
        <p:txBody>
          <a:bodyPr spcFirstLastPara="1" wrap="square" lIns="68575" tIns="34275" rIns="68575" bIns="34275" anchor="t" anchorCtr="0">
            <a:normAutofit fontScale="6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195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just"/>
            <a:r>
              <a:rPr lang="ru-RU" i="1" dirty="0" smtClean="0">
                <a:solidFill>
                  <a:schemeClr val="bg1"/>
                </a:solidFill>
              </a:rPr>
              <a:t>Ректор </a:t>
            </a:r>
          </a:p>
          <a:p>
            <a:pPr algn="just"/>
            <a:r>
              <a:rPr lang="ru-RU" i="1" dirty="0" smtClean="0">
                <a:solidFill>
                  <a:schemeClr val="bg1"/>
                </a:solidFill>
              </a:rPr>
              <a:t>Дагестанского института развития образования</a:t>
            </a:r>
          </a:p>
          <a:p>
            <a:pPr algn="just"/>
            <a:r>
              <a:rPr lang="ru-RU" i="1" dirty="0" smtClean="0">
                <a:solidFill>
                  <a:schemeClr val="bg1"/>
                </a:solidFill>
              </a:rPr>
              <a:t>Ахмедова Гульнара </a:t>
            </a:r>
            <a:r>
              <a:rPr lang="ru-RU" i="1" dirty="0" err="1" smtClean="0">
                <a:solidFill>
                  <a:schemeClr val="bg1"/>
                </a:solidFill>
              </a:rPr>
              <a:t>Ахмедовна</a:t>
            </a:r>
            <a:endParaRPr lang="ru-RU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fade thruBlk="1"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6653" y="584588"/>
            <a:ext cx="5913605" cy="3469973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7"/>
          <p:cNvSpPr/>
          <p:nvPr/>
        </p:nvSpPr>
        <p:spPr>
          <a:xfrm>
            <a:off x="6070250" y="980650"/>
            <a:ext cx="2985900" cy="21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7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Во вкладке Аттестация педагогов выбираем Вход/Регистрация </a:t>
            </a:r>
            <a:endParaRPr sz="27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"/>
            <a:ext cx="633046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8"/>
          <p:cNvSpPr/>
          <p:nvPr/>
        </p:nvSpPr>
        <p:spPr>
          <a:xfrm>
            <a:off x="6268776" y="2087003"/>
            <a:ext cx="2670395" cy="900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На этой странице </a:t>
            </a:r>
            <a:endParaRPr sz="1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выбираем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РЕГИСТРАЦИЯ ПЕДАГОГА</a:t>
            </a:r>
            <a:endParaRPr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300" y="501146"/>
            <a:ext cx="5531516" cy="4493108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9"/>
          <p:cNvSpPr/>
          <p:nvPr/>
        </p:nvSpPr>
        <p:spPr>
          <a:xfrm>
            <a:off x="6005145" y="860559"/>
            <a:ext cx="2813539" cy="3774281"/>
          </a:xfrm>
          <a:prstGeom prst="rect">
            <a:avLst/>
          </a:prstGeom>
          <a:noFill/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ru"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Указываем ЭЛЕКТРОННУЮ ПОЧТУ,  СНИЛС в соответствующих полях и нажимаем кнопку РЕГИСТРАЦИЯ ПЕДАГОГА.</a:t>
            </a:r>
            <a:endParaRPr sz="11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ru"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На указанную Вами электронную почту придет письмо с паролем и ссылкой для подтверждения регистрации.</a:t>
            </a:r>
            <a:endParaRPr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0"/>
          <p:cNvSpPr/>
          <p:nvPr/>
        </p:nvSpPr>
        <p:spPr>
          <a:xfrm>
            <a:off x="219808" y="614876"/>
            <a:ext cx="88011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Заходим в указанную Вами электронную почту и переходим по ссылке и вводим пароль в соответствующем поле.</a:t>
            </a:r>
            <a:endParaRPr sz="1100"/>
          </a:p>
        </p:txBody>
      </p:sp>
      <p:pic>
        <p:nvPicPr>
          <p:cNvPr id="163" name="Google Shape;163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9722" y="1445360"/>
            <a:ext cx="8701271" cy="2217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339" y="377545"/>
            <a:ext cx="5716154" cy="4643084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31"/>
          <p:cNvSpPr/>
          <p:nvPr/>
        </p:nvSpPr>
        <p:spPr>
          <a:xfrm>
            <a:off x="6119446" y="1910612"/>
            <a:ext cx="2769577" cy="1315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При переходе по ссылке, откроется страница для входа в личный кабинет.</a:t>
            </a:r>
            <a:endParaRPr sz="110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При входе в личный кабинет используйте ваш СНИЛС и пароль высланный на электронную почту.</a:t>
            </a:r>
            <a:endParaRPr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2"/>
          <p:cNvSpPr/>
          <p:nvPr/>
        </p:nvSpPr>
        <p:spPr>
          <a:xfrm>
            <a:off x="6268775" y="2086999"/>
            <a:ext cx="2670300" cy="12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после регистрации</a:t>
            </a:r>
            <a:endParaRPr sz="1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можно входить в учетную запись по данным ЕСИА</a:t>
            </a:r>
            <a:endParaRPr sz="1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5" name="Google Shape;17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878650"/>
            <a:ext cx="5963974" cy="3504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85" y="471922"/>
            <a:ext cx="5426008" cy="4407407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33"/>
          <p:cNvSpPr/>
          <p:nvPr/>
        </p:nvSpPr>
        <p:spPr>
          <a:xfrm>
            <a:off x="6277709" y="1983127"/>
            <a:ext cx="2365131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На главной странице личного кабинета выбираем ОСНОВНЫЕ СВЕДЕНИЯ</a:t>
            </a:r>
            <a:endParaRPr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4"/>
          <p:cNvSpPr/>
          <p:nvPr/>
        </p:nvSpPr>
        <p:spPr>
          <a:xfrm>
            <a:off x="6216149" y="2259050"/>
            <a:ext cx="2688600" cy="9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На странице ОСНОВНЫЕ СВЕДЕНИЯ заполняем соответствующие поля и нажимаем кнопку </a:t>
            </a:r>
            <a:r>
              <a:rPr lang="ru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СОХРАНИТЬ ИЗМЕНЕНИЯ</a:t>
            </a:r>
            <a:endParaRPr sz="1100"/>
          </a:p>
        </p:txBody>
      </p:sp>
      <p:pic>
        <p:nvPicPr>
          <p:cNvPr id="187" name="Google Shape;187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325" y="424500"/>
            <a:ext cx="6069750" cy="4393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5"/>
          <p:cNvSpPr/>
          <p:nvPr/>
        </p:nvSpPr>
        <p:spPr>
          <a:xfrm>
            <a:off x="5859116" y="2042497"/>
            <a:ext cx="3261946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Во вкладке ПРОФЕССИОНАЛЬНАЯ ДЕЯТЕЛЬНОСТЬ заполняем соответствующие поля и прикрепляем документ в формате .pdf .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Затем нажимаем кнопку СОХРАНИТЬ.</a:t>
            </a:r>
            <a:endParaRPr sz="1100"/>
          </a:p>
        </p:txBody>
      </p:sp>
      <p:pic>
        <p:nvPicPr>
          <p:cNvPr id="193" name="Google Shape;193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1650" y="487938"/>
            <a:ext cx="5760500" cy="4217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00267"/>
            <a:ext cx="5437086" cy="4417142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36"/>
          <p:cNvSpPr/>
          <p:nvPr/>
        </p:nvSpPr>
        <p:spPr>
          <a:xfrm>
            <a:off x="5331000" y="1880838"/>
            <a:ext cx="3813000" cy="16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Во вкладке 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АТТЕСТАЦИЯ НА ПРИСВОЕНИЕ КАТЕГОРИИ 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заполняем соответствующие поля и прикрепляем </a:t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документ в формате .pdf .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Затем нажимаем кнопку СОХРАНИТЬ.</a:t>
            </a:r>
            <a:endParaRPr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524" y="267187"/>
            <a:ext cx="7886700" cy="99417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Аттестация : понятие, цел</a:t>
            </a:r>
            <a:r>
              <a:rPr lang="ru-RU" b="1" dirty="0">
                <a:solidFill>
                  <a:schemeClr val="bg1"/>
                </a:solidFill>
              </a:rPr>
              <a:t>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i="1" dirty="0">
                <a:solidFill>
                  <a:schemeClr val="bg1"/>
                </a:solidFill>
              </a:rPr>
              <a:t>Аттестация педагогических работников</a:t>
            </a:r>
            <a:r>
              <a:rPr lang="ru-RU" i="1" dirty="0">
                <a:solidFill>
                  <a:schemeClr val="bg1"/>
                </a:solidFill>
              </a:rPr>
              <a:t> – это комплексная оценка уровня квалификации, педагогического профессионализма и </a:t>
            </a:r>
            <a:r>
              <a:rPr lang="ru-RU" i="1" dirty="0" smtClean="0">
                <a:solidFill>
                  <a:schemeClr val="bg1"/>
                </a:solidFill>
              </a:rPr>
              <a:t>продуктивности деятельности</a:t>
            </a:r>
            <a:r>
              <a:rPr lang="ru-RU" i="1" dirty="0">
                <a:solidFill>
                  <a:schemeClr val="bg1"/>
                </a:solidFill>
              </a:rPr>
              <a:t>. </a:t>
            </a:r>
            <a:endParaRPr lang="ru-RU" i="1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bg1"/>
                </a:solidFill>
              </a:rPr>
              <a:t>Цель:</a:t>
            </a:r>
            <a:r>
              <a:rPr lang="ru-RU" dirty="0" smtClean="0">
                <a:solidFill>
                  <a:schemeClr val="bg1"/>
                </a:solidFill>
              </a:rPr>
              <a:t> стимулирование роста квалификации и профессионализма педагогического труда, развитие творческой инициативы, обеспечение социальной защищенности педагогов путем дифференциации оплаты труда.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4379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4131" y="459327"/>
            <a:ext cx="5253683" cy="166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6697" y="2226830"/>
            <a:ext cx="5281117" cy="1408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6697" y="3730630"/>
            <a:ext cx="3836240" cy="141287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37"/>
          <p:cNvSpPr/>
          <p:nvPr/>
        </p:nvSpPr>
        <p:spPr>
          <a:xfrm>
            <a:off x="5765450" y="1341225"/>
            <a:ext cx="2834700" cy="2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Подача заявления  аттестуемым</a:t>
            </a:r>
            <a:endParaRPr sz="1100"/>
          </a:p>
        </p:txBody>
      </p:sp>
      <p:sp>
        <p:nvSpPr>
          <p:cNvPr id="208" name="Google Shape;208;p37"/>
          <p:cNvSpPr/>
          <p:nvPr/>
        </p:nvSpPr>
        <p:spPr>
          <a:xfrm>
            <a:off x="5656779" y="2657259"/>
            <a:ext cx="3375245" cy="2146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Заявление подается в личном кабинете аттестуемого.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Аттестуемый отслеживает статус рассмотрения и проверки заявления.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После подачи заявления  редактирование данных допустимо только с разрешения Модератора.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338" y="765020"/>
            <a:ext cx="6096891" cy="3378323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38"/>
          <p:cNvSpPr/>
          <p:nvPr/>
        </p:nvSpPr>
        <p:spPr>
          <a:xfrm>
            <a:off x="6233747" y="1692436"/>
            <a:ext cx="2839916" cy="152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Выбираем категорию. Ставим галочку СДАВАТЬ ЭКЗАМЕН (при подаче на любую категорию, экзамен сдается по желанию)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и выбираем дату сдачи экзамена.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В итоге нажимаем кнопку ПОДАТЬ ЗАЯВЛЕНИЕ.</a:t>
            </a:r>
            <a:endParaRPr sz="1100"/>
          </a:p>
        </p:txBody>
      </p:sp>
      <p:sp>
        <p:nvSpPr>
          <p:cNvPr id="215" name="Google Shape;215;p38"/>
          <p:cNvSpPr/>
          <p:nvPr/>
        </p:nvSpPr>
        <p:spPr>
          <a:xfrm>
            <a:off x="844061" y="4351607"/>
            <a:ext cx="7596554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На этом процедура регистрации и подачи заявления завершена</a:t>
            </a:r>
            <a:endParaRPr sz="11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1028700" y="447675"/>
            <a:ext cx="6734175" cy="519113"/>
          </a:xfrm>
          <a:prstGeom prst="roundRect">
            <a:avLst/>
          </a:prstGeom>
          <a:solidFill>
            <a:srgbClr val="313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bg1"/>
                </a:solidFill>
              </a:rPr>
              <a:t>Компьютерное тестирование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28700" y="1414280"/>
            <a:ext cx="1918922" cy="899431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Изучение НПА о порядке проведения тестирования (положение о тестировании)</a:t>
            </a:r>
            <a:endParaRPr lang="ru-RU" sz="105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36327" y="1414280"/>
            <a:ext cx="1918922" cy="89943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Выбор даты и времени для прохождения </a:t>
            </a:r>
            <a:r>
              <a:rPr lang="ru-RU" sz="1050" dirty="0"/>
              <a:t>тестирования</a:t>
            </a:r>
            <a:endParaRPr lang="ru-RU" sz="105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28700" y="3136239"/>
            <a:ext cx="2617910" cy="899431"/>
          </a:xfrm>
          <a:prstGeom prst="roundRect">
            <a:avLst/>
          </a:prstGeom>
          <a:solidFill>
            <a:srgbClr val="89E185"/>
          </a:solidFill>
          <a:ln>
            <a:solidFill>
              <a:srgbClr val="89E1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Получение результатов </a:t>
            </a:r>
            <a:r>
              <a:rPr lang="ru-RU" sz="1050" dirty="0">
                <a:solidFill>
                  <a:schemeClr val="bg1"/>
                </a:solidFill>
              </a:rPr>
              <a:t>компьютерного тестирования</a:t>
            </a:r>
            <a:endParaRPr lang="ru-RU" sz="1050" dirty="0">
              <a:solidFill>
                <a:schemeClr val="bg1"/>
              </a:solidFill>
            </a:endParaRPr>
          </a:p>
          <a:p>
            <a:pPr algn="ctr"/>
            <a:r>
              <a:rPr lang="ru-RU" sz="1050" dirty="0"/>
              <a:t>(50 баллов) </a:t>
            </a:r>
            <a:endParaRPr lang="ru-RU" sz="105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843953" y="1158447"/>
            <a:ext cx="1918922" cy="1265023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День проведения тестирования </a:t>
            </a:r>
          </a:p>
          <a:p>
            <a:pPr algn="ctr"/>
            <a:r>
              <a:rPr lang="ru-RU" sz="750" dirty="0"/>
              <a:t>(в установленный день по документу удостоверяющему личность с получением электронного протокола по результатам экзамена и размещением результатов экзамена (протокола) на официальном сайте ЦОКО)</a:t>
            </a:r>
            <a:endParaRPr lang="ru-RU" sz="750" dirty="0"/>
          </a:p>
        </p:txBody>
      </p:sp>
      <p:cxnSp>
        <p:nvCxnSpPr>
          <p:cNvPr id="30" name="Прямая со стрелкой 29"/>
          <p:cNvCxnSpPr>
            <a:stCxn id="15" idx="3"/>
            <a:endCxn id="16" idx="1"/>
          </p:cNvCxnSpPr>
          <p:nvPr/>
        </p:nvCxnSpPr>
        <p:spPr>
          <a:xfrm>
            <a:off x="2947622" y="1863995"/>
            <a:ext cx="488705" cy="0"/>
          </a:xfrm>
          <a:prstGeom prst="straightConnector1">
            <a:avLst/>
          </a:prstGeom>
          <a:ln>
            <a:solidFill>
              <a:srgbClr val="F26053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6" idx="3"/>
            <a:endCxn id="18" idx="1"/>
          </p:cNvCxnSpPr>
          <p:nvPr/>
        </p:nvCxnSpPr>
        <p:spPr>
          <a:xfrm flipV="1">
            <a:off x="5355249" y="1790959"/>
            <a:ext cx="488705" cy="73037"/>
          </a:xfrm>
          <a:prstGeom prst="straightConnector1">
            <a:avLst/>
          </a:prstGeom>
          <a:ln>
            <a:solidFill>
              <a:srgbClr val="F26053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Соединительная линия уступом 34"/>
          <p:cNvCxnSpPr>
            <a:stCxn id="18" idx="3"/>
            <a:endCxn id="17" idx="1"/>
          </p:cNvCxnSpPr>
          <p:nvPr/>
        </p:nvCxnSpPr>
        <p:spPr>
          <a:xfrm flipH="1">
            <a:off x="1028700" y="1790958"/>
            <a:ext cx="6734175" cy="1794997"/>
          </a:xfrm>
          <a:prstGeom prst="bentConnector5">
            <a:avLst>
              <a:gd name="adj1" fmla="val -2546"/>
              <a:gd name="adj2" fmla="val 55092"/>
              <a:gd name="adj3" fmla="val 102546"/>
            </a:avLst>
          </a:prstGeom>
          <a:ln>
            <a:solidFill>
              <a:srgbClr val="F26053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788" y="2994640"/>
            <a:ext cx="2181033" cy="163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5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84088" y="383948"/>
            <a:ext cx="7090968" cy="840490"/>
          </a:xfrm>
          <a:prstGeom prst="roundRect">
            <a:avLst/>
          </a:prstGeom>
          <a:solidFill>
            <a:srgbClr val="313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>
                <a:solidFill>
                  <a:schemeClr val="bg1"/>
                </a:solidFill>
              </a:rPr>
              <a:t>Компьютерное </a:t>
            </a:r>
            <a:r>
              <a:rPr lang="ru-RU" sz="2100" b="1" dirty="0" smtClean="0">
                <a:solidFill>
                  <a:schemeClr val="bg1"/>
                </a:solidFill>
              </a:rPr>
              <a:t>тестирование</a:t>
            </a:r>
          </a:p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Программа </a:t>
            </a:r>
            <a:r>
              <a:rPr lang="ru-RU" sz="1800" dirty="0">
                <a:solidFill>
                  <a:schemeClr val="bg1"/>
                </a:solidFill>
              </a:rPr>
              <a:t>тестирования включает оценку знаний:</a:t>
            </a:r>
          </a:p>
          <a:p>
            <a:pPr algn="ctr"/>
            <a:endParaRPr lang="ru-RU" sz="2100" dirty="0">
              <a:solidFill>
                <a:schemeClr val="bg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/>
          </p:nvPr>
        </p:nvGraphicFramePr>
        <p:xfrm>
          <a:off x="1430471" y="1310321"/>
          <a:ext cx="5998201" cy="36557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9365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9"/>
          <p:cNvSpPr/>
          <p:nvPr/>
        </p:nvSpPr>
        <p:spPr>
          <a:xfrm>
            <a:off x="778036" y="483833"/>
            <a:ext cx="6734175" cy="653561"/>
          </a:xfrm>
          <a:prstGeom prst="roundRect">
            <a:avLst>
              <a:gd name="adj" fmla="val 16667"/>
            </a:avLst>
          </a:prstGeom>
          <a:solidFill>
            <a:srgbClr val="F26053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ВНИМАНИЕ !</a:t>
            </a:r>
            <a:endParaRPr sz="1100"/>
          </a:p>
        </p:txBody>
      </p:sp>
      <p:sp>
        <p:nvSpPr>
          <p:cNvPr id="221" name="Google Shape;221;p39"/>
          <p:cNvSpPr/>
          <p:nvPr/>
        </p:nvSpPr>
        <p:spPr>
          <a:xfrm>
            <a:off x="778036" y="1620254"/>
            <a:ext cx="6681788" cy="270073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Вся информация по Порядку проведения аттестации педагогических работников на сайте ЦОКО РД : 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https://cokord.ru/</a:t>
            </a:r>
            <a:r>
              <a:rPr lang="ru" sz="15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500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раздел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 u="sng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«Аттестация педагогических работников»</a:t>
            </a:r>
            <a:endParaRPr sz="1500" b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Регистрация по ссылке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" sz="1500" b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sapr.cokord.ru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Номер тел.: 89285099040</a:t>
            </a:r>
            <a:endParaRPr sz="15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             66-99-88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Электронная почта: helpsapr@cokord.ru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endParaRPr sz="18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2" name="Google Shape;222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48788" y="66549"/>
            <a:ext cx="923624" cy="4938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Аттестация : </a:t>
            </a:r>
            <a:r>
              <a:rPr lang="ru-RU" b="1" dirty="0" err="1" smtClean="0">
                <a:solidFill>
                  <a:schemeClr val="bg1"/>
                </a:solidFill>
              </a:rPr>
              <a:t>задачи</a:t>
            </a:r>
            <a:r>
              <a:rPr lang="ru-RU" b="1" dirty="0" err="1" smtClean="0"/>
              <a:t>яалдж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i="1" dirty="0" smtClean="0">
                <a:solidFill>
                  <a:schemeClr val="bg1"/>
                </a:solidFill>
              </a:rPr>
              <a:t>-стимулирование </a:t>
            </a:r>
            <a:r>
              <a:rPr lang="ru-RU" i="1" dirty="0">
                <a:solidFill>
                  <a:schemeClr val="bg1"/>
                </a:solidFill>
              </a:rPr>
              <a:t>целенаправленного, непрерывного повышения уровня квалификации педагогических работников, их методологической культуры, личностного профессионального роста, использования ими современных педагогических технологий; </a:t>
            </a:r>
            <a:r>
              <a:rPr lang="ru-RU" i="1" dirty="0" smtClean="0">
                <a:solidFill>
                  <a:schemeClr val="bg1"/>
                </a:solidFill>
              </a:rPr>
              <a:t> </a:t>
            </a:r>
          </a:p>
          <a:p>
            <a:pPr algn="just"/>
            <a:r>
              <a:rPr lang="ru-RU" i="1" dirty="0" smtClean="0">
                <a:solidFill>
                  <a:schemeClr val="bg1"/>
                </a:solidFill>
              </a:rPr>
              <a:t>-повышение </a:t>
            </a:r>
            <a:r>
              <a:rPr lang="ru-RU" i="1" dirty="0">
                <a:solidFill>
                  <a:schemeClr val="bg1"/>
                </a:solidFill>
              </a:rPr>
              <a:t>эффективности и качества педагогического труда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</a:p>
          <a:p>
            <a:pPr algn="just"/>
            <a:r>
              <a:rPr lang="ru-RU" i="1" dirty="0" smtClean="0">
                <a:solidFill>
                  <a:schemeClr val="bg1"/>
                </a:solidFill>
              </a:rPr>
              <a:t>-выявление </a:t>
            </a:r>
            <a:r>
              <a:rPr lang="ru-RU" i="1" dirty="0">
                <a:solidFill>
                  <a:schemeClr val="bg1"/>
                </a:solidFill>
              </a:rPr>
              <a:t>перспектив использования потенциальных возможностей педагогических работников; </a:t>
            </a:r>
          </a:p>
          <a:p>
            <a:pPr algn="just"/>
            <a:r>
              <a:rPr lang="ru-RU" i="1" dirty="0" smtClean="0">
                <a:solidFill>
                  <a:schemeClr val="bg1"/>
                </a:solidFill>
              </a:rPr>
              <a:t>-учет </a:t>
            </a:r>
            <a:r>
              <a:rPr lang="ru-RU" i="1" dirty="0">
                <a:solidFill>
                  <a:schemeClr val="bg1"/>
                </a:solidFill>
              </a:rPr>
              <a:t>требований ФГОС к кадровым условиям реализации образовательных программ при формировании кадрового состава образовательных учреждений; </a:t>
            </a:r>
          </a:p>
          <a:p>
            <a:pPr algn="just"/>
            <a:r>
              <a:rPr lang="ru-RU" i="1" dirty="0" smtClean="0">
                <a:solidFill>
                  <a:schemeClr val="bg1"/>
                </a:solidFill>
              </a:rPr>
              <a:t>-обеспечение </a:t>
            </a:r>
            <a:r>
              <a:rPr lang="ru-RU" i="1" dirty="0">
                <a:solidFill>
                  <a:schemeClr val="bg1"/>
                </a:solidFill>
              </a:rPr>
              <a:t>дифференциации уровня оплаты труда педагогических работников. </a:t>
            </a:r>
          </a:p>
          <a:p>
            <a:pPr marL="0" indent="0" algn="just">
              <a:buNone/>
            </a:pPr>
            <a:r>
              <a:rPr lang="ru-RU" i="1" dirty="0" smtClean="0">
                <a:solidFill>
                  <a:schemeClr val="bg1"/>
                </a:solidFill>
              </a:rPr>
              <a:t> 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547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10004" y="342647"/>
            <a:ext cx="6923943" cy="685800"/>
          </a:xfrm>
          <a:prstGeom prst="roundRect">
            <a:avLst/>
          </a:prstGeom>
          <a:solidFill>
            <a:srgbClr val="F260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bg1">
                    <a:lumMod val="95000"/>
                  </a:schemeClr>
                </a:solidFill>
              </a:rPr>
              <a:t>НОВЫЙ ПОРЯДОК ПРОВЕДЕНИЯ АТТЕСТАЦИИ ПЕДАГОГИЧЕСКИХ РАБОТНИКОВ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272" y="1189653"/>
            <a:ext cx="2909554" cy="39232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8583" y="1308451"/>
            <a:ext cx="5334841" cy="34547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dirty="0"/>
              <a:t>    </a:t>
            </a:r>
            <a:r>
              <a:rPr lang="ru-RU" sz="1600" dirty="0">
                <a:solidFill>
                  <a:srgbClr val="002060"/>
                </a:solidFill>
              </a:rPr>
              <a:t>Порядок проведения аттестации педагогических работников организаций, осуществляющих образовательную деятельность, утвержден приказом </a:t>
            </a:r>
            <a:r>
              <a:rPr lang="ru-RU" sz="1600" dirty="0" err="1">
                <a:solidFill>
                  <a:srgbClr val="002060"/>
                </a:solidFill>
              </a:rPr>
              <a:t>Минпросвещения</a:t>
            </a:r>
            <a:r>
              <a:rPr lang="ru-RU" sz="1600" dirty="0">
                <a:solidFill>
                  <a:srgbClr val="002060"/>
                </a:solidFill>
              </a:rPr>
              <a:t> России от 24 марта 2023 г. № 196, который вступил в силу 1 сентября 2023 года и действует до 31 августа 2029 г.</a:t>
            </a:r>
          </a:p>
          <a:p>
            <a:r>
              <a:rPr lang="ru-RU" sz="1600" dirty="0">
                <a:solidFill>
                  <a:srgbClr val="002060"/>
                </a:solidFill>
              </a:rPr>
              <a:t>    В письме от 17 августа 2023 г. Министерства просвещения Российской Федерации № 08-1510 и Общероссийского Профсоюза образования</a:t>
            </a:r>
          </a:p>
          <a:p>
            <a:r>
              <a:rPr lang="ru-RU" sz="1600" dirty="0">
                <a:solidFill>
                  <a:srgbClr val="002060"/>
                </a:solidFill>
              </a:rPr>
              <a:t>№ 394 «О направлении ответов о Порядке проведения аттестации педагогических работников» даны ответы на часто задаваемые вопросы по соответствующим разделам Порядка.</a:t>
            </a:r>
          </a:p>
          <a:p>
            <a:r>
              <a:rPr lang="ru-RU" sz="1050" dirty="0">
                <a:solidFill>
                  <a:srgbClr val="002060"/>
                </a:solidFill>
              </a:rPr>
              <a:t>	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9915" y="95738"/>
            <a:ext cx="923624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61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Что нового?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4155" y="1065958"/>
            <a:ext cx="8111195" cy="373337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-Вводятся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квалификационные категории «педагог-наставник», «педагог-методист». 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-Категория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устанавливается без указания срока ее действия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-Нет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 «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 аттестационный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период».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Оцениваются достижения педагога за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весь период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педагогической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 имеют право не позднее чем за 5 рабочих дней до проведения заседания ГАК направлять в ГАК дополнительные сведения, характеризующие их профессиональную деятельность.</a:t>
            </a:r>
          </a:p>
          <a:p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631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Что нового?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441" y="1025542"/>
            <a:ext cx="8613547" cy="3844521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-Если педагог впервые получил первую категорию, он может сразу подавать на высшую.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-При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принятии в отношении педагога, имеющего первую квалификационную категорию, решения ГАК об отказе в установлении высшей квалификационной категории, за ним сохраняется первая квалификационная категория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-Установленные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квалификационные категории сохраняются при переходе в другую организацию, в т. ч. расположенную в другом субъекте РФ, а также являются основанием для дифференциации оплаты труда педагогов.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039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028700" y="242493"/>
            <a:ext cx="6734175" cy="879036"/>
          </a:xfrm>
          <a:prstGeom prst="roundRect">
            <a:avLst/>
          </a:prstGeom>
          <a:solidFill>
            <a:srgbClr val="F2605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Процедура аттестации педагогических работник</a:t>
            </a:r>
          </a:p>
          <a:p>
            <a:pPr algn="ctr"/>
            <a:r>
              <a:rPr lang="ru-RU" sz="1050" dirty="0">
                <a:solidFill>
                  <a:schemeClr val="bg1"/>
                </a:solidFill>
              </a:rPr>
              <a:t>(срок предоставления услуги 60 календарных дней)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35514" y="1447525"/>
            <a:ext cx="2830391" cy="723899"/>
          </a:xfrm>
          <a:prstGeom prst="roundRect">
            <a:avLst/>
          </a:prstGeom>
          <a:solidFill>
            <a:srgbClr val="F2605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Оценка </a:t>
            </a:r>
            <a:r>
              <a:rPr lang="ru-RU" sz="1600" dirty="0" err="1" smtClean="0">
                <a:solidFill>
                  <a:schemeClr val="bg1"/>
                </a:solidFill>
              </a:rPr>
              <a:t>профессионаьной</a:t>
            </a:r>
            <a:r>
              <a:rPr lang="ru-RU" sz="1600" dirty="0" smtClean="0">
                <a:solidFill>
                  <a:schemeClr val="bg1"/>
                </a:solidFill>
              </a:rPr>
              <a:t> деятельности (Электронное портфолио)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39298" y="1447525"/>
            <a:ext cx="2830391" cy="723899"/>
          </a:xfrm>
          <a:prstGeom prst="roundRect">
            <a:avLst/>
          </a:prstGeom>
          <a:solidFill>
            <a:srgbClr val="313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Компьютерное тестирование</a:t>
            </a:r>
          </a:p>
        </p:txBody>
      </p:sp>
      <p:cxnSp>
        <p:nvCxnSpPr>
          <p:cNvPr id="7" name="Прямая со стрелкой 6"/>
          <p:cNvCxnSpPr>
            <a:endCxn id="10" idx="0"/>
          </p:cNvCxnSpPr>
          <p:nvPr/>
        </p:nvCxnSpPr>
        <p:spPr>
          <a:xfrm flipH="1">
            <a:off x="2450710" y="1187993"/>
            <a:ext cx="1323084" cy="2595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11" idx="0"/>
          </p:cNvCxnSpPr>
          <p:nvPr/>
        </p:nvCxnSpPr>
        <p:spPr>
          <a:xfrm>
            <a:off x="4847187" y="1174191"/>
            <a:ext cx="1507307" cy="27333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1279501" y="2388668"/>
            <a:ext cx="2443774" cy="699723"/>
          </a:xfrm>
          <a:prstGeom prst="roundRect">
            <a:avLst/>
          </a:prstGeom>
          <a:solidFill>
            <a:srgbClr val="F2605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100 </a:t>
            </a:r>
            <a:r>
              <a:rPr lang="ru-RU" sz="2400" dirty="0">
                <a:solidFill>
                  <a:schemeClr val="bg1"/>
                </a:solidFill>
              </a:rPr>
              <a:t>баллов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183285" y="2388668"/>
            <a:ext cx="2328789" cy="699723"/>
          </a:xfrm>
          <a:prstGeom prst="roundRect">
            <a:avLst/>
          </a:prstGeom>
          <a:solidFill>
            <a:srgbClr val="3139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50 баллов</a:t>
            </a:r>
          </a:p>
        </p:txBody>
      </p:sp>
      <p:cxnSp>
        <p:nvCxnSpPr>
          <p:cNvPr id="41" name="Прямая со стрелкой 40"/>
          <p:cNvCxnSpPr>
            <a:stCxn id="10" idx="2"/>
            <a:endCxn id="37" idx="0"/>
          </p:cNvCxnSpPr>
          <p:nvPr/>
        </p:nvCxnSpPr>
        <p:spPr>
          <a:xfrm flipH="1">
            <a:off x="2443896" y="2171424"/>
            <a:ext cx="6814" cy="2172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11" idx="2"/>
            <a:endCxn id="38" idx="0"/>
          </p:cNvCxnSpPr>
          <p:nvPr/>
        </p:nvCxnSpPr>
        <p:spPr>
          <a:xfrm flipH="1">
            <a:off x="6347680" y="2171424"/>
            <a:ext cx="6814" cy="2172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Скругленный прямоугольник 43"/>
          <p:cNvSpPr/>
          <p:nvPr/>
        </p:nvSpPr>
        <p:spPr>
          <a:xfrm>
            <a:off x="1682294" y="3677475"/>
            <a:ext cx="5516711" cy="704117"/>
          </a:xfrm>
          <a:prstGeom prst="roundRect">
            <a:avLst/>
          </a:prstGeom>
          <a:solidFill>
            <a:srgbClr val="F2605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Распоряжение об установлении / отказе установлении категории </a:t>
            </a:r>
          </a:p>
        </p:txBody>
      </p:sp>
      <p:cxnSp>
        <p:nvCxnSpPr>
          <p:cNvPr id="46" name="Прямая со стрелкой 45"/>
          <p:cNvCxnSpPr>
            <a:stCxn id="37" idx="2"/>
            <a:endCxn id="44" idx="0"/>
          </p:cNvCxnSpPr>
          <p:nvPr/>
        </p:nvCxnSpPr>
        <p:spPr>
          <a:xfrm>
            <a:off x="2443896" y="3088391"/>
            <a:ext cx="1951892" cy="5135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stCxn id="38" idx="2"/>
            <a:endCxn id="44" idx="0"/>
          </p:cNvCxnSpPr>
          <p:nvPr/>
        </p:nvCxnSpPr>
        <p:spPr>
          <a:xfrm flipH="1">
            <a:off x="4395788" y="3088391"/>
            <a:ext cx="1951892" cy="5135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279501" y="4617454"/>
            <a:ext cx="663034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dirty="0" smtClean="0">
                <a:solidFill>
                  <a:schemeClr val="bg1"/>
                </a:solidFill>
              </a:rPr>
              <a:t>*Отсутствие результатов </a:t>
            </a:r>
            <a:r>
              <a:rPr lang="ru-RU" sz="1050" dirty="0" smtClean="0">
                <a:solidFill>
                  <a:schemeClr val="bg1"/>
                </a:solidFill>
              </a:rPr>
              <a:t>тестирования </a:t>
            </a:r>
            <a:r>
              <a:rPr lang="ru-RU" sz="1050" dirty="0">
                <a:solidFill>
                  <a:schemeClr val="bg1"/>
                </a:solidFill>
              </a:rPr>
              <a:t>не является основанием для отказа в установлении категории</a:t>
            </a:r>
          </a:p>
        </p:txBody>
      </p:sp>
      <p:sp>
        <p:nvSpPr>
          <p:cNvPr id="2" name="Крест 1"/>
          <p:cNvSpPr/>
          <p:nvPr/>
        </p:nvSpPr>
        <p:spPr>
          <a:xfrm>
            <a:off x="3960716" y="2006121"/>
            <a:ext cx="978582" cy="955312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04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028700" y="447675"/>
            <a:ext cx="6734175" cy="519113"/>
          </a:xfrm>
          <a:prstGeom prst="roundRect">
            <a:avLst/>
          </a:prstGeom>
          <a:solidFill>
            <a:srgbClr val="F2605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bg1"/>
                </a:solidFill>
              </a:rPr>
              <a:t>Электронное </a:t>
            </a:r>
            <a:r>
              <a:rPr lang="ru-RU" sz="2100" dirty="0" smtClean="0">
                <a:solidFill>
                  <a:schemeClr val="bg1"/>
                </a:solidFill>
              </a:rPr>
              <a:t>портфолио (САПР или ЕСИА)</a:t>
            </a:r>
            <a:endParaRPr lang="ru-RU" sz="2100" dirty="0">
              <a:solidFill>
                <a:schemeClr val="bg1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097939" y="1279281"/>
            <a:ext cx="1417760" cy="685800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Регистрация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794579" y="1279280"/>
            <a:ext cx="1417760" cy="685801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Заполнение личного кабинета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560460" y="1279280"/>
            <a:ext cx="1522068" cy="685801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Заполнение сведений о </a:t>
            </a:r>
            <a:r>
              <a:rPr lang="ru-RU" sz="1050" dirty="0" smtClean="0"/>
              <a:t>профессиональных достижениях</a:t>
            </a:r>
            <a:endParaRPr lang="ru-RU" sz="105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345115" y="1279280"/>
            <a:ext cx="1482366" cy="685801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Выбор квалификационной категории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398639" y="2844676"/>
            <a:ext cx="1958015" cy="789839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Подача заявления на аттестацию педагогических работников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541636" y="1627741"/>
            <a:ext cx="348120" cy="0"/>
          </a:xfrm>
          <a:prstGeom prst="straightConnector1">
            <a:avLst/>
          </a:prstGeom>
          <a:ln>
            <a:solidFill>
              <a:srgbClr val="313959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332149" y="1622180"/>
            <a:ext cx="348120" cy="0"/>
          </a:xfrm>
          <a:prstGeom prst="straightConnector1">
            <a:avLst/>
          </a:prstGeom>
          <a:ln>
            <a:solidFill>
              <a:srgbClr val="313959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6082528" y="1622180"/>
            <a:ext cx="350960" cy="0"/>
          </a:xfrm>
          <a:prstGeom prst="straightConnector1">
            <a:avLst/>
          </a:prstGeom>
          <a:ln>
            <a:solidFill>
              <a:srgbClr val="313959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5632746" y="2896695"/>
            <a:ext cx="2194735" cy="685801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Получение результата оценивания портфолио </a:t>
            </a:r>
          </a:p>
          <a:p>
            <a:pPr algn="ctr"/>
            <a:r>
              <a:rPr lang="ru-RU" sz="1050" dirty="0" smtClean="0"/>
              <a:t>(до 100 </a:t>
            </a:r>
            <a:r>
              <a:rPr lang="ru-RU" sz="1050" dirty="0"/>
              <a:t>баллов)</a:t>
            </a:r>
          </a:p>
        </p:txBody>
      </p:sp>
      <p:cxnSp>
        <p:nvCxnSpPr>
          <p:cNvPr id="33" name="Прямая со стрелкой 32"/>
          <p:cNvCxnSpPr/>
          <p:nvPr/>
        </p:nvCxnSpPr>
        <p:spPr>
          <a:xfrm>
            <a:off x="5427381" y="3251005"/>
            <a:ext cx="276092" cy="0"/>
          </a:xfrm>
          <a:prstGeom prst="straightConnector1">
            <a:avLst/>
          </a:prstGeom>
          <a:ln>
            <a:solidFill>
              <a:srgbClr val="313959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1105912" y="2698228"/>
            <a:ext cx="1556238" cy="41617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Первая категория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105911" y="3312502"/>
            <a:ext cx="1556239" cy="42606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Высшая категория</a:t>
            </a:r>
          </a:p>
        </p:txBody>
      </p:sp>
      <p:cxnSp>
        <p:nvCxnSpPr>
          <p:cNvPr id="49" name="Соединительная линия уступом 48"/>
          <p:cNvCxnSpPr>
            <a:stCxn id="24" idx="3"/>
            <a:endCxn id="37" idx="1"/>
          </p:cNvCxnSpPr>
          <p:nvPr/>
        </p:nvCxnSpPr>
        <p:spPr>
          <a:xfrm flipH="1">
            <a:off x="1028700" y="1622181"/>
            <a:ext cx="6734175" cy="1260134"/>
          </a:xfrm>
          <a:prstGeom prst="bentConnector5">
            <a:avLst>
              <a:gd name="adj1" fmla="val -2546"/>
              <a:gd name="adj2" fmla="val 55349"/>
              <a:gd name="adj3" fmla="val 102546"/>
            </a:avLst>
          </a:prstGeom>
          <a:ln>
            <a:solidFill>
              <a:srgbClr val="313959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Соединительная линия уступом 50"/>
          <p:cNvCxnSpPr>
            <a:stCxn id="24" idx="3"/>
            <a:endCxn id="38" idx="1"/>
          </p:cNvCxnSpPr>
          <p:nvPr/>
        </p:nvCxnSpPr>
        <p:spPr>
          <a:xfrm flipH="1">
            <a:off x="1028700" y="1622180"/>
            <a:ext cx="6734175" cy="1908299"/>
          </a:xfrm>
          <a:prstGeom prst="bentConnector5">
            <a:avLst>
              <a:gd name="adj1" fmla="val -2546"/>
              <a:gd name="adj2" fmla="val 36816"/>
              <a:gd name="adj3" fmla="val 102546"/>
            </a:avLst>
          </a:prstGeom>
          <a:ln>
            <a:solidFill>
              <a:srgbClr val="313959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Соединительная линия уступом 53"/>
          <p:cNvCxnSpPr/>
          <p:nvPr/>
        </p:nvCxnSpPr>
        <p:spPr>
          <a:xfrm>
            <a:off x="2715696" y="2908322"/>
            <a:ext cx="813701" cy="357281"/>
          </a:xfrm>
          <a:prstGeom prst="bentConnector3">
            <a:avLst/>
          </a:prstGeom>
          <a:ln>
            <a:solidFill>
              <a:srgbClr val="313959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Соединительная линия уступом 55"/>
          <p:cNvCxnSpPr/>
          <p:nvPr/>
        </p:nvCxnSpPr>
        <p:spPr>
          <a:xfrm flipV="1">
            <a:off x="2739360" y="3265604"/>
            <a:ext cx="813701" cy="290883"/>
          </a:xfrm>
          <a:prstGeom prst="bentConnector3">
            <a:avLst/>
          </a:prstGeom>
          <a:ln>
            <a:solidFill>
              <a:srgbClr val="313959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49623" y="3847546"/>
            <a:ext cx="7813596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solidFill>
                  <a:schemeClr val="bg1"/>
                </a:solidFill>
              </a:rPr>
              <a:t>*Педагогические работники, имеющие ученые </a:t>
            </a:r>
            <a:r>
              <a:rPr lang="ru-RU" sz="1050" dirty="0" smtClean="0">
                <a:solidFill>
                  <a:schemeClr val="bg1"/>
                </a:solidFill>
              </a:rPr>
              <a:t>степени и ученые звания, </a:t>
            </a:r>
            <a:r>
              <a:rPr lang="ru-RU" sz="1050" dirty="0">
                <a:solidFill>
                  <a:schemeClr val="bg1"/>
                </a:solidFill>
              </a:rPr>
              <a:t>государственные награды, начинающиеся со слов «Заслуженный», «Народный», полученные за достижения в педагогической деятельности, ставшие победителями республиканских профессиональных конкурсов «Учитель года», «Воспитатель года</a:t>
            </a:r>
            <a:r>
              <a:rPr lang="ru-RU" sz="1050" dirty="0" smtClean="0">
                <a:solidFill>
                  <a:schemeClr val="bg1"/>
                </a:solidFill>
              </a:rPr>
              <a:t>» и др., </a:t>
            </a:r>
            <a:r>
              <a:rPr lang="ru-RU" sz="1050" dirty="0">
                <a:solidFill>
                  <a:schemeClr val="bg1"/>
                </a:solidFill>
              </a:rPr>
              <a:t>победители всероссийских профессиональных конкурсов, проходят аттестацию по упрощенным формам и процедурам. Указанные педагогические работники освобождаются от прохождения процедуры всестороннего анализа профессиональной деятельности педагогических работников и считаются набравшими за эту процедуру максимально установленное количество </a:t>
            </a:r>
            <a:r>
              <a:rPr lang="ru-RU" sz="1050" dirty="0" smtClean="0">
                <a:solidFill>
                  <a:schemeClr val="bg1"/>
                </a:solidFill>
              </a:rPr>
              <a:t>баллов. Эти сведения проверяют не эксперты, а сотрудники отдела аттестации, которые и дают заключение в ГАК</a:t>
            </a:r>
            <a:endParaRPr lang="ru-R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7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273844"/>
            <a:ext cx="8176870" cy="994172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Преимущества электронного портфолио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28650" y="1121529"/>
            <a:ext cx="8227390" cy="3677808"/>
          </a:xfrm>
        </p:spPr>
        <p:txBody>
          <a:bodyPr>
            <a:normAutofit fontScale="85000" lnSpcReduction="20000"/>
          </a:bodyPr>
          <a:lstStyle/>
          <a:p>
            <a:pPr marL="95250" indent="0" algn="just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95250" indent="0" algn="just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Удобство доступа и оперативный </a:t>
            </a:r>
            <a:r>
              <a:rPr lang="ru-RU" sz="1800" dirty="0">
                <a:solidFill>
                  <a:schemeClr val="bg1"/>
                </a:solidFill>
              </a:rPr>
              <a:t>доступ к материалам</a:t>
            </a:r>
            <a:endParaRPr lang="ru-RU" sz="1800" dirty="0" smtClean="0">
              <a:solidFill>
                <a:schemeClr val="bg1"/>
              </a:solidFill>
            </a:endParaRPr>
          </a:p>
          <a:p>
            <a:pPr marL="95250" indent="0" algn="just">
              <a:buNone/>
            </a:pPr>
            <a:endParaRPr lang="ru-RU" sz="1800" dirty="0" smtClean="0">
              <a:solidFill>
                <a:schemeClr val="bg1"/>
              </a:solidFill>
            </a:endParaRPr>
          </a:p>
          <a:p>
            <a:pPr marL="95250" indent="0" algn="just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Чёткая </a:t>
            </a:r>
            <a:r>
              <a:rPr lang="ru-RU" sz="1800" dirty="0">
                <a:solidFill>
                  <a:schemeClr val="bg1"/>
                </a:solidFill>
              </a:rPr>
              <a:t>структуризация </a:t>
            </a:r>
            <a:r>
              <a:rPr lang="ru-RU" sz="1800" dirty="0" smtClean="0">
                <a:solidFill>
                  <a:schemeClr val="bg1"/>
                </a:solidFill>
              </a:rPr>
              <a:t>материалов и наглядная демонстрация </a:t>
            </a:r>
            <a:r>
              <a:rPr lang="ru-RU" sz="1800" dirty="0">
                <a:solidFill>
                  <a:schemeClr val="bg1"/>
                </a:solidFill>
              </a:rPr>
              <a:t>профессиональных </a:t>
            </a:r>
            <a:r>
              <a:rPr lang="ru-RU" sz="1800" dirty="0" smtClean="0">
                <a:solidFill>
                  <a:schemeClr val="bg1"/>
                </a:solidFill>
              </a:rPr>
              <a:t>достижений</a:t>
            </a:r>
            <a:r>
              <a:rPr lang="ru-RU" sz="1800" dirty="0">
                <a:solidFill>
                  <a:schemeClr val="bg1"/>
                </a:solidFill>
              </a:rPr>
              <a:t> </a:t>
            </a:r>
          </a:p>
          <a:p>
            <a:pPr marL="95250" indent="0" algn="just">
              <a:buNone/>
            </a:pPr>
            <a:endParaRPr lang="ru-RU" sz="1800" dirty="0" smtClean="0">
              <a:solidFill>
                <a:schemeClr val="bg1"/>
              </a:solidFill>
            </a:endParaRPr>
          </a:p>
          <a:p>
            <a:pPr marL="95250" indent="0" algn="just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Быстрая </a:t>
            </a:r>
            <a:r>
              <a:rPr lang="ru-RU" sz="1800" dirty="0">
                <a:solidFill>
                  <a:schemeClr val="bg1"/>
                </a:solidFill>
              </a:rPr>
              <a:t>систематизация и обновление большого объема </a:t>
            </a:r>
            <a:r>
              <a:rPr lang="ru-RU" sz="1800" dirty="0" smtClean="0">
                <a:solidFill>
                  <a:schemeClr val="bg1"/>
                </a:solidFill>
              </a:rPr>
              <a:t>материалов</a:t>
            </a:r>
          </a:p>
          <a:p>
            <a:pPr marL="95250" indent="0" algn="just">
              <a:buNone/>
            </a:pPr>
            <a:endParaRPr lang="ru-RU" sz="1800" dirty="0" smtClean="0">
              <a:solidFill>
                <a:schemeClr val="bg1"/>
              </a:solidFill>
            </a:endParaRPr>
          </a:p>
          <a:p>
            <a:pPr marL="95250" indent="0" algn="just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Эффективность </a:t>
            </a:r>
            <a:r>
              <a:rPr lang="ru-RU" sz="1800" dirty="0">
                <a:solidFill>
                  <a:schemeClr val="bg1"/>
                </a:solidFill>
              </a:rPr>
              <a:t>организации. Материалы легко структурировать, включая уроки, оценки, обратную связь и документы о профессиональном </a:t>
            </a:r>
            <a:r>
              <a:rPr lang="ru-RU" sz="1800" dirty="0" smtClean="0">
                <a:solidFill>
                  <a:schemeClr val="bg1"/>
                </a:solidFill>
              </a:rPr>
              <a:t>развитии</a:t>
            </a:r>
          </a:p>
          <a:p>
            <a:pPr marL="95250" indent="0" algn="just">
              <a:buNone/>
            </a:pPr>
            <a:endParaRPr lang="ru-RU" sz="1800" dirty="0" smtClean="0">
              <a:solidFill>
                <a:schemeClr val="bg1"/>
              </a:solidFill>
            </a:endParaRPr>
          </a:p>
          <a:p>
            <a:pPr marL="95250" indent="0" algn="just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Накопительный эффект</a:t>
            </a:r>
          </a:p>
          <a:p>
            <a:pPr marL="95250" indent="0">
              <a:buNone/>
            </a:pPr>
            <a:endParaRPr lang="ru-RU" sz="1800" dirty="0" smtClean="0">
              <a:solidFill>
                <a:schemeClr val="bg1"/>
              </a:solidFill>
            </a:endParaRPr>
          </a:p>
          <a:p>
            <a:pPr marL="95250" indent="0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Является альтернативной формой </a:t>
            </a:r>
            <a:r>
              <a:rPr lang="ru-RU" sz="1800" dirty="0">
                <a:solidFill>
                  <a:schemeClr val="bg1"/>
                </a:solidFill>
              </a:rPr>
              <a:t>оценки профессионализма</a:t>
            </a:r>
          </a:p>
          <a:p>
            <a:pPr marL="95250" indent="0" algn="just" fontAlgn="base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95250" indent="0" algn="just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13041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1024</TotalTime>
  <Words>964</Words>
  <Application>Microsoft Office PowerPoint</Application>
  <PresentationFormat>Экран (16:9)</PresentationFormat>
  <Paragraphs>122</Paragraphs>
  <Slides>24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Тема1</vt:lpstr>
      <vt:lpstr>СИСТЕМА АТТЕСТАЦИИ ПЕДАГОГИЧЕСКИХ РАБОТНИКОВ  (на примере Республики Дагестан)</vt:lpstr>
      <vt:lpstr>Аттестация : понятие, цель</vt:lpstr>
      <vt:lpstr>Аттестация : задачияалдж</vt:lpstr>
      <vt:lpstr>Презентация PowerPoint</vt:lpstr>
      <vt:lpstr>Что нового?</vt:lpstr>
      <vt:lpstr>Что нового?</vt:lpstr>
      <vt:lpstr>Презентация PowerPoint</vt:lpstr>
      <vt:lpstr>Презентация PowerPoint</vt:lpstr>
      <vt:lpstr>Преимущества электронного портфолио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АТТЕСТАЦИИ ПЕДАГОГИЧЕСКИХ РАБОТНИКОВ</dc:title>
  <dc:creator>USER8</dc:creator>
  <cp:lastModifiedBy>USER8</cp:lastModifiedBy>
  <cp:revision>22</cp:revision>
  <dcterms:modified xsi:type="dcterms:W3CDTF">2024-11-06T07:23:37Z</dcterms:modified>
</cp:coreProperties>
</file>