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00" r:id="rId2"/>
    <p:sldId id="284" r:id="rId3"/>
    <p:sldId id="260" r:id="rId4"/>
    <p:sldId id="264" r:id="rId5"/>
    <p:sldId id="280" r:id="rId6"/>
    <p:sldId id="266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B0589B"/>
    <a:srgbClr val="B90747"/>
    <a:srgbClr val="FD7E14"/>
    <a:srgbClr val="FFFFFF"/>
    <a:srgbClr val="C0C0C0"/>
    <a:srgbClr val="0099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91915-2CC9-4244-AE27-84D3406715F6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18636-0F5E-4A81-9AE3-36ADA2179C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561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18636-0F5E-4A81-9AE3-36ADA2179CB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956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18636-0F5E-4A81-9AE3-36ADA2179CB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02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F88CCF-AE64-B7E8-BB6A-0D8E9DF2E5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F4DE2AC-72B9-2470-FFB6-839941816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A1F203-1F95-756F-F9AD-2A962D042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997EB31-4C5F-E61B-F66F-F4DA5D0DA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4EAE874-2274-4A33-93B6-30635E6BA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958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035874-55CE-FF9C-00CB-35D690AE9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F22E332-6F4F-E385-9887-69BD49E22E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D5C579D-08D4-9F70-6B06-C747111C5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9CB9974-D3FF-6140-10E1-5FEDD8CCE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DCEA2DF-A2B8-AB8D-B339-0EC052138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685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24F6800-192E-D3BF-16E8-BF88CE9DE0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A3537C3-2F64-DBD8-A33D-E72646B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75F0159-8C71-7778-BA63-D54734682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D22305C-D766-CA25-E0D8-17A986707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022EC9-FCB4-8448-2BA7-8594471BC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604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A97BDA-20B9-6640-6FED-5E20DA769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73B282D-CD4D-E9AA-D22F-23A376996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4FAB6F-36A7-BDC1-F808-55DEB820A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269361-4328-4C86-3EE2-2A6B92B4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D3BA8F6-80A1-3F27-2EFA-9169ED50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090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44320F-668D-9641-3AA5-D955D1C47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F14AC70-24C1-0DE8-3D66-26BAA1436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55D6911-87AF-64ED-F379-F7EE6FC7C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37A652E-F50B-839E-7142-F37EF07B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35C59E-8C13-CE07-6780-0819EF225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1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A595F4-DDD6-A4B3-9CCC-5B38ECB89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E4092B2-8789-471C-120D-7B8B8C1B4F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3069179-5201-4F39-8376-C9C82C84A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69FD634-4245-0602-48BE-01BA2FD84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27B4715-1B1C-A945-EC6C-E3F50CCD4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9A7460D-9F92-BC69-4E15-CF4E1FC85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005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1DEB1E-AC5F-97C7-9B4D-354C7FE67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CD477E-A241-7C57-D603-54C451ACD4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6E78F51-55F6-AE60-F78F-B327ADD96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AB855A0-E5B2-388C-A911-4D35886522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70DB3C0B-91A1-78CC-ED16-09E7F1AD2C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4075019-8568-951F-B90E-27B481943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528100D-44F0-CC89-24EC-99EF542AF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448BACE-47D1-92A1-F242-404F037D4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11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E473B2-284A-1B84-414A-FEA63B26A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639E88B-156B-A92C-E3D1-7EBB8715D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CAEE7FD-0B0A-0523-6125-42FD5263D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4E10DEF-7940-35A1-A18E-D257E6AFF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43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EA1FE007-C727-7CC4-F894-F43F75FE2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3A1A239-3D6A-4B98-0E69-11E06AFE8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C13D2A-7B16-F754-AE86-0BC8A6E3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05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1311A6-044A-E623-C906-7CEB24A78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B9E665D-9314-08D4-B23B-E7DC3DED1A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6AFC7EA-B5D9-1241-B7BA-B6865B89B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76B0B7-F7D2-DF7E-5107-685B87505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D614B49-2A37-D22A-3066-CC92D2F5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0717BDE-22B4-723F-8AF7-3F181A9DB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486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2D7E39-1AB6-7BD3-2AE6-9079C5C52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A272D5C-199A-3285-C18F-B7272E7456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CEAA12C-0268-5DBE-3553-97E5AC66FE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F5B3C20-E5A0-64C8-D542-0D64270B9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57AD913-7B9D-B0D7-F9C1-9F076CF3D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843F8FF-4A0E-D72E-D97C-EEB1D5D3A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4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FE6FF6-B930-7847-681D-33E95C086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32E031-6A15-9D96-1316-95B9D989A8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94A31A6-D597-55A2-228D-096F2C4D5E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74264-004B-4C57-AF18-E4B485A9359E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FD9F1E-8042-D67E-6E35-292BE277C7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C1CAB89-EE61-4DEA-7FF4-FA4C217CE5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4ECCF-D42E-445B-BAFB-812F6BEBAC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939" y="139651"/>
            <a:ext cx="1111321" cy="11557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38260" y="523387"/>
            <a:ext cx="75663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FD7E14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МИНИСТЕРСТВО ОБРАЗОВАНИЯ И НАУКИ </a:t>
            </a:r>
          </a:p>
          <a:p>
            <a:r>
              <a:rPr lang="ru-RU" sz="1100" b="1" dirty="0">
                <a:solidFill>
                  <a:srgbClr val="FD7E14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РЕСПУБЛИКИ ДАГЕСТАН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59191" y="2113233"/>
            <a:ext cx="98542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2F5597"/>
                </a:solidFill>
                <a:latin typeface="Arial Black" panose="020B0A040201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Электронный журнал: повышение эффективности образовательного процесса через активное взаимодействие педагогов, родителей </a:t>
            </a:r>
          </a:p>
          <a:p>
            <a:r>
              <a:rPr lang="ru-RU" sz="3200" b="1" dirty="0">
                <a:solidFill>
                  <a:srgbClr val="2F5597"/>
                </a:solidFill>
                <a:latin typeface="Arial Black" panose="020B0A040201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 обучающихся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BFDF5A-4029-F74B-A6C1-B4722FE6C030}"/>
              </a:ext>
            </a:extLst>
          </p:cNvPr>
          <p:cNvSpPr/>
          <p:nvPr/>
        </p:nvSpPr>
        <p:spPr>
          <a:xfrm>
            <a:off x="-7973" y="0"/>
            <a:ext cx="1252739" cy="2266556"/>
          </a:xfrm>
          <a:prstGeom prst="rect">
            <a:avLst/>
          </a:prstGeom>
          <a:solidFill>
            <a:srgbClr val="FD7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6A06E29-7DF7-B86B-E5C1-FCEFB35F369D}"/>
              </a:ext>
            </a:extLst>
          </p:cNvPr>
          <p:cNvSpPr/>
          <p:nvPr/>
        </p:nvSpPr>
        <p:spPr>
          <a:xfrm>
            <a:off x="-7973" y="2266556"/>
            <a:ext cx="1252739" cy="22479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9544A0E-73F6-36DD-A1A9-45A6F3DC81DA}"/>
              </a:ext>
            </a:extLst>
          </p:cNvPr>
          <p:cNvSpPr/>
          <p:nvPr/>
        </p:nvSpPr>
        <p:spPr>
          <a:xfrm>
            <a:off x="-7973" y="4514457"/>
            <a:ext cx="1252739" cy="2343543"/>
          </a:xfrm>
          <a:prstGeom prst="rect">
            <a:avLst/>
          </a:prstGeom>
          <a:solidFill>
            <a:srgbClr val="B90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15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481" y="4959737"/>
            <a:ext cx="1898263" cy="189826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607AC34E-B356-28AB-79A9-698F27DF26E6}"/>
              </a:ext>
            </a:extLst>
          </p:cNvPr>
          <p:cNvSpPr txBox="1">
            <a:spLocks/>
          </p:cNvSpPr>
          <p:nvPr/>
        </p:nvSpPr>
        <p:spPr>
          <a:xfrm>
            <a:off x="269875" y="50952"/>
            <a:ext cx="8341907" cy="450066"/>
          </a:xfr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Зачем вести журнал в </a:t>
            </a:r>
            <a:r>
              <a:rPr lang="ru-RU" sz="2800" b="1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электронном виде</a:t>
            </a:r>
            <a:r>
              <a:rPr lang="ru-RU" sz="28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?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5FECEE01-B3EC-8072-335C-0E685914E895}"/>
              </a:ext>
            </a:extLst>
          </p:cNvPr>
          <p:cNvSpPr/>
          <p:nvPr/>
        </p:nvSpPr>
        <p:spPr>
          <a:xfrm>
            <a:off x="56668" y="863059"/>
            <a:ext cx="3742921" cy="1596509"/>
          </a:xfrm>
          <a:prstGeom prst="roundRect">
            <a:avLst/>
          </a:prstGeom>
          <a:gradFill>
            <a:gsLst>
              <a:gs pos="0">
                <a:srgbClr val="E2F0FF">
                  <a:alpha val="47195"/>
                </a:srgbClr>
              </a:gs>
              <a:gs pos="99000">
                <a:srgbClr val="B8E1FF">
                  <a:alpha val="77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16DEFB29-40FD-9CFE-B826-C02515E224B8}"/>
              </a:ext>
            </a:extLst>
          </p:cNvPr>
          <p:cNvSpPr/>
          <p:nvPr/>
        </p:nvSpPr>
        <p:spPr>
          <a:xfrm>
            <a:off x="1460777" y="598017"/>
            <a:ext cx="680224" cy="680224"/>
          </a:xfrm>
          <a:prstGeom prst="ellipse">
            <a:avLst/>
          </a:prstGeom>
          <a:solidFill>
            <a:srgbClr val="0173B2"/>
          </a:solidFill>
          <a:ln w="104775">
            <a:noFill/>
          </a:ln>
          <a:effectLst>
            <a:outerShdw blurRad="76744" dist="22103" dir="5371667" sx="108202" sy="108202" algn="ctr" rotWithShape="0">
              <a:schemeClr val="tx2">
                <a:lumMod val="75000"/>
                <a:alpha val="24166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1</a:t>
            </a:r>
            <a:endParaRPr lang="ru-RU" sz="3600" b="1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xmlns="" id="{9AEABA85-81A4-28F5-430C-8A1E6DA8AB3D}"/>
              </a:ext>
            </a:extLst>
          </p:cNvPr>
          <p:cNvSpPr txBox="1"/>
          <p:nvPr/>
        </p:nvSpPr>
        <p:spPr>
          <a:xfrm>
            <a:off x="-13116" y="1382350"/>
            <a:ext cx="38573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spc="-1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Услуга по ведению</a:t>
            </a:r>
          </a:p>
          <a:p>
            <a:pPr algn="ctr"/>
            <a:r>
              <a:rPr lang="ru-RU" sz="1600" spc="-1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журнала и дневника обязательно</a:t>
            </a:r>
          </a:p>
          <a:p>
            <a:pPr algn="ctr"/>
            <a:r>
              <a:rPr lang="ru-RU" sz="1600" spc="-1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предоставляется </a:t>
            </a:r>
          </a:p>
          <a:p>
            <a:pPr algn="ctr"/>
            <a:r>
              <a:rPr lang="ru-RU" sz="1600" spc="-1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электронном виде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A02B9B58-9812-FF9D-0248-DCEBBB8960B3}"/>
              </a:ext>
            </a:extLst>
          </p:cNvPr>
          <p:cNvSpPr/>
          <p:nvPr/>
        </p:nvSpPr>
        <p:spPr>
          <a:xfrm>
            <a:off x="3980120" y="906427"/>
            <a:ext cx="3707166" cy="1596509"/>
          </a:xfrm>
          <a:prstGeom prst="roundRect">
            <a:avLst/>
          </a:prstGeom>
          <a:gradFill>
            <a:gsLst>
              <a:gs pos="0">
                <a:srgbClr val="E2F0FF">
                  <a:alpha val="47195"/>
                </a:srgbClr>
              </a:gs>
              <a:gs pos="99000">
                <a:srgbClr val="B8E1FF">
                  <a:alpha val="77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xmlns="" id="{A45D076E-3F52-62AD-08BC-BAF32C9B41ED}"/>
              </a:ext>
            </a:extLst>
          </p:cNvPr>
          <p:cNvSpPr txBox="1"/>
          <p:nvPr/>
        </p:nvSpPr>
        <p:spPr>
          <a:xfrm>
            <a:off x="4024773" y="1368458"/>
            <a:ext cx="3582286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Школа – является поставщиком информации </a:t>
            </a:r>
          </a:p>
          <a:p>
            <a:pPr algn="ctr"/>
            <a:r>
              <a:rPr lang="ru-RU" sz="16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для региональных витрин данных</a:t>
            </a:r>
            <a:endParaRPr lang="ru-RU" sz="165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81830AC-7761-984C-E3CA-6C8193293843}"/>
              </a:ext>
            </a:extLst>
          </p:cNvPr>
          <p:cNvSpPr/>
          <p:nvPr/>
        </p:nvSpPr>
        <p:spPr>
          <a:xfrm>
            <a:off x="5440542" y="541868"/>
            <a:ext cx="680224" cy="680224"/>
          </a:xfrm>
          <a:prstGeom prst="ellipse">
            <a:avLst/>
          </a:prstGeom>
          <a:solidFill>
            <a:srgbClr val="0173B2"/>
          </a:solidFill>
          <a:ln w="104775">
            <a:noFill/>
          </a:ln>
          <a:effectLst>
            <a:outerShdw blurRad="76744" dist="22103" dir="5371667" sx="108202" sy="108202" algn="ctr" rotWithShape="0">
              <a:schemeClr val="tx2">
                <a:lumMod val="75000"/>
                <a:alpha val="24166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2</a:t>
            </a: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xmlns="" id="{C19BBFE2-29E8-12E1-AFA1-3ED0CFB246BD}"/>
              </a:ext>
            </a:extLst>
          </p:cNvPr>
          <p:cNvSpPr/>
          <p:nvPr/>
        </p:nvSpPr>
        <p:spPr>
          <a:xfrm>
            <a:off x="136864" y="3400230"/>
            <a:ext cx="3662725" cy="1614099"/>
          </a:xfrm>
          <a:prstGeom prst="roundRect">
            <a:avLst/>
          </a:prstGeom>
          <a:noFill/>
          <a:ln w="44450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xmlns="" id="{DE16AB69-5D18-CED7-CB6F-A0709B5206DE}"/>
              </a:ext>
            </a:extLst>
          </p:cNvPr>
          <p:cNvSpPr txBox="1"/>
          <p:nvPr/>
        </p:nvSpPr>
        <p:spPr>
          <a:xfrm>
            <a:off x="81724" y="3436887"/>
            <a:ext cx="369280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Распоряжение Правительства РФ </a:t>
            </a:r>
          </a:p>
          <a:p>
            <a:pPr algn="ctr"/>
            <a:r>
              <a:rPr lang="ru-RU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от 17.12.2009 </a:t>
            </a:r>
            <a:r>
              <a:rPr lang="en-US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</a:t>
            </a:r>
            <a:r>
              <a:rPr lang="ru-RU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1993-р </a:t>
            </a:r>
          </a:p>
          <a:p>
            <a:pPr algn="ctr"/>
            <a:endParaRPr lang="ru-RU" sz="1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(В редакции распоряжений Правительства Российской Федерации от 07.09.2010  № 1506-р; от 28.12.2011  № 2415-р)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63C668B6-2AD8-CFD0-5CD4-27EEBABAB743}"/>
              </a:ext>
            </a:extLst>
          </p:cNvPr>
          <p:cNvSpPr/>
          <p:nvPr/>
        </p:nvSpPr>
        <p:spPr>
          <a:xfrm>
            <a:off x="4038345" y="3453338"/>
            <a:ext cx="3601887" cy="1560991"/>
          </a:xfrm>
          <a:prstGeom prst="roundRect">
            <a:avLst/>
          </a:prstGeom>
          <a:noFill/>
          <a:ln w="44450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C7694AB4-7453-2E7A-32C9-C549D86819C3}"/>
              </a:ext>
            </a:extLst>
          </p:cNvPr>
          <p:cNvCxnSpPr>
            <a:cxnSpLocks/>
          </p:cNvCxnSpPr>
          <p:nvPr/>
        </p:nvCxnSpPr>
        <p:spPr>
          <a:xfrm>
            <a:off x="2141001" y="2670388"/>
            <a:ext cx="0" cy="564501"/>
          </a:xfrm>
          <a:prstGeom prst="straightConnector1">
            <a:avLst/>
          </a:prstGeom>
          <a:ln w="41275">
            <a:solidFill>
              <a:srgbClr val="44C5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37C91A63-80BD-BB21-464A-E420BE6D1B46}"/>
              </a:ext>
            </a:extLst>
          </p:cNvPr>
          <p:cNvCxnSpPr>
            <a:cxnSpLocks/>
          </p:cNvCxnSpPr>
          <p:nvPr/>
        </p:nvCxnSpPr>
        <p:spPr>
          <a:xfrm>
            <a:off x="5633375" y="2644071"/>
            <a:ext cx="0" cy="564501"/>
          </a:xfrm>
          <a:prstGeom prst="straightConnector1">
            <a:avLst/>
          </a:prstGeom>
          <a:ln w="41275">
            <a:solidFill>
              <a:srgbClr val="44C5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A02B9B58-9812-FF9D-0248-DCEBBB8960B3}"/>
              </a:ext>
            </a:extLst>
          </p:cNvPr>
          <p:cNvSpPr/>
          <p:nvPr/>
        </p:nvSpPr>
        <p:spPr>
          <a:xfrm>
            <a:off x="7912961" y="836742"/>
            <a:ext cx="4127686" cy="1596509"/>
          </a:xfrm>
          <a:prstGeom prst="roundRect">
            <a:avLst/>
          </a:prstGeom>
          <a:gradFill>
            <a:gsLst>
              <a:gs pos="0">
                <a:srgbClr val="E2F0FF">
                  <a:alpha val="47195"/>
                </a:srgbClr>
              </a:gs>
              <a:gs pos="99000">
                <a:srgbClr val="B8E1FF">
                  <a:alpha val="77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xmlns="" id="{A45D076E-3F52-62AD-08BC-BAF32C9B41ED}"/>
              </a:ext>
            </a:extLst>
          </p:cNvPr>
          <p:cNvSpPr txBox="1"/>
          <p:nvPr/>
        </p:nvSpPr>
        <p:spPr>
          <a:xfrm>
            <a:off x="7912961" y="1516966"/>
            <a:ext cx="412768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Дублирование информации </a:t>
            </a:r>
          </a:p>
          <a:p>
            <a:pPr algn="ctr"/>
            <a:r>
              <a:rPr lang="ru-RU" sz="16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запрещено</a:t>
            </a:r>
            <a:endParaRPr lang="ru-RU" sz="165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281830AC-7761-984C-E3CA-6C8193293843}"/>
              </a:ext>
            </a:extLst>
          </p:cNvPr>
          <p:cNvSpPr/>
          <p:nvPr/>
        </p:nvSpPr>
        <p:spPr>
          <a:xfrm>
            <a:off x="9598013" y="596082"/>
            <a:ext cx="680224" cy="680224"/>
          </a:xfrm>
          <a:prstGeom prst="ellipse">
            <a:avLst/>
          </a:prstGeom>
          <a:solidFill>
            <a:srgbClr val="0173B2"/>
          </a:solidFill>
          <a:ln w="104775">
            <a:noFill/>
          </a:ln>
          <a:effectLst>
            <a:outerShdw blurRad="76744" dist="22103" dir="5371667" sx="108202" sy="108202" algn="ctr" rotWithShape="0">
              <a:schemeClr val="tx2">
                <a:lumMod val="75000"/>
                <a:alpha val="24166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3</a:t>
            </a: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63C668B6-2AD8-CFD0-5CD4-27EEBABAB743}"/>
              </a:ext>
            </a:extLst>
          </p:cNvPr>
          <p:cNvSpPr/>
          <p:nvPr/>
        </p:nvSpPr>
        <p:spPr>
          <a:xfrm>
            <a:off x="7955822" y="3453338"/>
            <a:ext cx="4127686" cy="1560991"/>
          </a:xfrm>
          <a:prstGeom prst="roundRect">
            <a:avLst/>
          </a:prstGeom>
          <a:noFill/>
          <a:ln w="44450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xmlns="" id="{23D88B0B-1918-C8E3-8128-87AC7BBE6837}"/>
              </a:ext>
            </a:extLst>
          </p:cNvPr>
          <p:cNvSpPr txBox="1"/>
          <p:nvPr/>
        </p:nvSpPr>
        <p:spPr>
          <a:xfrm>
            <a:off x="8149041" y="3579790"/>
            <a:ext cx="3891606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Письмо Министерства просвещения Российской Федерации от 1 октября</a:t>
            </a:r>
          </a:p>
          <a:p>
            <a:pPr algn="ctr"/>
            <a:r>
              <a:rPr lang="ru-RU" sz="15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2021 г. № СК-403/08</a:t>
            </a:r>
            <a:endParaRPr lang="ru-RU" sz="15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xmlns="" id="{37C91A63-80BD-BB21-464A-E420BE6D1B46}"/>
              </a:ext>
            </a:extLst>
          </p:cNvPr>
          <p:cNvCxnSpPr>
            <a:cxnSpLocks/>
          </p:cNvCxnSpPr>
          <p:nvPr/>
        </p:nvCxnSpPr>
        <p:spPr>
          <a:xfrm>
            <a:off x="9855613" y="2644071"/>
            <a:ext cx="0" cy="564501"/>
          </a:xfrm>
          <a:prstGeom prst="straightConnector1">
            <a:avLst/>
          </a:prstGeom>
          <a:ln w="41275">
            <a:solidFill>
              <a:srgbClr val="44C5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>
            <a:extLst>
              <a:ext uri="{FF2B5EF4-FFF2-40B4-BE49-F238E27FC236}">
                <a16:creationId xmlns:a16="http://schemas.microsoft.com/office/drawing/2014/main" xmlns="" id="{DE16AB69-5D18-CED7-CB6F-A0709B5206DE}"/>
              </a:ext>
            </a:extLst>
          </p:cNvPr>
          <p:cNvSpPr txBox="1"/>
          <p:nvPr/>
        </p:nvSpPr>
        <p:spPr>
          <a:xfrm>
            <a:off x="3844242" y="3495152"/>
            <a:ext cx="38728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Постановление Правительства РФ</a:t>
            </a:r>
          </a:p>
          <a:p>
            <a:pPr algn="ctr"/>
            <a:r>
              <a:rPr lang="ru-RU" sz="15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от 12.07.2022 № 1241</a:t>
            </a:r>
          </a:p>
          <a:p>
            <a:pPr algn="ctr"/>
            <a:endParaRPr lang="ru-RU" sz="15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5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«О ФГИС Моя школа…»</a:t>
            </a:r>
            <a:endParaRPr lang="ru-RU" sz="15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AEA4AB9-6443-BF9F-5A20-FD2424C6C818}"/>
              </a:ext>
            </a:extLst>
          </p:cNvPr>
          <p:cNvSpPr txBox="1"/>
          <p:nvPr/>
        </p:nvSpPr>
        <p:spPr>
          <a:xfrm>
            <a:off x="1536526" y="5769310"/>
            <a:ext cx="6070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  <a:cs typeface="Arial" panose="020B0604020202020204" pitchFamily="34" charset="0"/>
              </a:rPr>
              <a:t>ПОДРОБНО ПО НОРМАТИВНОМУ ОБОСНОВАНИЮ ДОСТУПНО ЗДЕСЬ</a:t>
            </a: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FBC442BF-DCCF-BB0A-F516-4CAA9A8669EC}"/>
              </a:ext>
            </a:extLst>
          </p:cNvPr>
          <p:cNvCxnSpPr>
            <a:cxnSpLocks/>
          </p:cNvCxnSpPr>
          <p:nvPr/>
        </p:nvCxnSpPr>
        <p:spPr>
          <a:xfrm>
            <a:off x="6882823" y="6077056"/>
            <a:ext cx="1825143" cy="15419"/>
          </a:xfrm>
          <a:prstGeom prst="straightConnector1">
            <a:avLst/>
          </a:prstGeom>
          <a:ln w="76200">
            <a:solidFill>
              <a:srgbClr val="44C5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292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B7CA66A-348F-891E-482B-D6EC5E34E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1CFBE941-CC10-DB97-619E-380CDEAD9AC0}"/>
              </a:ext>
            </a:extLst>
          </p:cNvPr>
          <p:cNvSpPr txBox="1">
            <a:spLocks/>
          </p:cNvSpPr>
          <p:nvPr/>
        </p:nvSpPr>
        <p:spPr>
          <a:xfrm>
            <a:off x="797229" y="190631"/>
            <a:ext cx="10804856" cy="8821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 «ЭОД» – ЭТО ЕДИНАЯ ЦИФРОВАЯ ОБРАЗОВАТЕЛЬНАЯ СРЕДА, ОБЪЕДИНЯЮЩАЯ УЧИТЕЛЯ, РОДИТЕЛЯ И РЕБЕНКА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77C4186E-93AC-4977-AA1E-B4B35D55FD5E}"/>
              </a:ext>
            </a:extLst>
          </p:cNvPr>
          <p:cNvGrpSpPr/>
          <p:nvPr/>
        </p:nvGrpSpPr>
        <p:grpSpPr>
          <a:xfrm>
            <a:off x="600161" y="2548198"/>
            <a:ext cx="10991678" cy="3546999"/>
            <a:chOff x="600161" y="2654214"/>
            <a:chExt cx="10991678" cy="3546999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xmlns="" id="{2C53E365-CFD5-BAB6-FAF6-439E11048FA8}"/>
                </a:ext>
              </a:extLst>
            </p:cNvPr>
            <p:cNvGrpSpPr/>
            <p:nvPr/>
          </p:nvGrpSpPr>
          <p:grpSpPr>
            <a:xfrm>
              <a:off x="600161" y="2655911"/>
              <a:ext cx="2160000" cy="2160000"/>
              <a:chOff x="600161" y="2795248"/>
              <a:chExt cx="2160000" cy="2160000"/>
            </a:xfrm>
          </p:grpSpPr>
          <p:sp>
            <p:nvSpPr>
              <p:cNvPr id="25" name="Скругленный прямоугольник 24">
                <a:extLst>
                  <a:ext uri="{FF2B5EF4-FFF2-40B4-BE49-F238E27FC236}">
                    <a16:creationId xmlns:a16="http://schemas.microsoft.com/office/drawing/2014/main" xmlns="" id="{242E1E86-BDF4-909B-0380-A042AFE1516F}"/>
                  </a:ext>
                </a:extLst>
              </p:cNvPr>
              <p:cNvSpPr/>
              <p:nvPr/>
            </p:nvSpPr>
            <p:spPr>
              <a:xfrm>
                <a:off x="600161" y="2795248"/>
                <a:ext cx="2160000" cy="2160000"/>
              </a:xfrm>
              <a:prstGeom prst="roundRect">
                <a:avLst>
                  <a:gd name="adj" fmla="val 12899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63500" sx="102000" sy="102000" algn="ctr" rotWithShape="0">
                  <a:prstClr val="black">
                    <a:alpha val="5000"/>
                  </a:prst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Raleway"/>
                    <a:ea typeface="Raleway"/>
                    <a:cs typeface="Raleway"/>
                    <a:sym typeface="Raleway"/>
                  </a:defRPr>
                </a:pPr>
                <a:endParaRPr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xmlns="" id="{0CD57E16-23F9-4BB7-FB88-A9F6B816BF79}"/>
                  </a:ext>
                </a:extLst>
              </p:cNvPr>
              <p:cNvSpPr txBox="1"/>
              <p:nvPr/>
            </p:nvSpPr>
            <p:spPr>
              <a:xfrm>
                <a:off x="600161" y="4143980"/>
                <a:ext cx="2160000" cy="64633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/>
                <a:r>
                  <a:rPr lang="ru-RU" b="1" dirty="0"/>
                  <a:t>Электронный </a:t>
                </a:r>
              </a:p>
              <a:p>
                <a:pPr algn="ctr"/>
                <a:r>
                  <a:rPr lang="ru-RU" b="1" dirty="0"/>
                  <a:t>журнал/дневник</a:t>
                </a: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xmlns="" id="{9D13DB50-3B5B-D18F-7099-DAAE4636D06A}"/>
                </a:ext>
              </a:extLst>
            </p:cNvPr>
            <p:cNvGrpSpPr/>
            <p:nvPr/>
          </p:nvGrpSpPr>
          <p:grpSpPr>
            <a:xfrm>
              <a:off x="9431839" y="2654214"/>
              <a:ext cx="2160000" cy="2160000"/>
              <a:chOff x="9431839" y="2793551"/>
              <a:chExt cx="2160000" cy="2160000"/>
            </a:xfrm>
          </p:grpSpPr>
          <p:sp>
            <p:nvSpPr>
              <p:cNvPr id="23" name="Скругленный прямоугольник 24">
                <a:extLst>
                  <a:ext uri="{FF2B5EF4-FFF2-40B4-BE49-F238E27FC236}">
                    <a16:creationId xmlns:a16="http://schemas.microsoft.com/office/drawing/2014/main" xmlns="" id="{67AD899F-DC77-CD92-8C14-3C95FEDD4FD3}"/>
                  </a:ext>
                </a:extLst>
              </p:cNvPr>
              <p:cNvSpPr/>
              <p:nvPr/>
            </p:nvSpPr>
            <p:spPr>
              <a:xfrm>
                <a:off x="9431839" y="2793551"/>
                <a:ext cx="2160000" cy="2160000"/>
              </a:xfrm>
              <a:prstGeom prst="roundRect">
                <a:avLst>
                  <a:gd name="adj" fmla="val 12899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63500" sx="102000" sy="102000" algn="ctr" rotWithShape="0">
                  <a:prstClr val="black">
                    <a:alpha val="5000"/>
                  </a:prst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Raleway"/>
                    <a:ea typeface="Raleway"/>
                    <a:cs typeface="Raleway"/>
                    <a:sym typeface="Raleway"/>
                  </a:defRPr>
                </a:pPr>
                <a:endParaRPr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xmlns="" id="{D429BB1A-8E12-B4FA-CF4D-944C1AAF7366}"/>
                  </a:ext>
                </a:extLst>
              </p:cNvPr>
              <p:cNvSpPr txBox="1"/>
              <p:nvPr/>
            </p:nvSpPr>
            <p:spPr>
              <a:xfrm>
                <a:off x="9431839" y="4143980"/>
                <a:ext cx="2160000" cy="64633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/>
                <a:r>
                  <a:rPr lang="ru-RU" b="1" dirty="0"/>
                  <a:t>Портфолио </a:t>
                </a:r>
              </a:p>
              <a:p>
                <a:pPr algn="ctr"/>
                <a:r>
                  <a:rPr lang="ru-RU" b="1" dirty="0"/>
                  <a:t>Учителя/учащегося</a:t>
                </a:r>
              </a:p>
            </p:txBody>
          </p:sp>
        </p:grpSp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xmlns="" id="{680194F6-E489-689F-B59B-422B07940E6B}"/>
                </a:ext>
              </a:extLst>
            </p:cNvPr>
            <p:cNvGrpSpPr/>
            <p:nvPr/>
          </p:nvGrpSpPr>
          <p:grpSpPr>
            <a:xfrm>
              <a:off x="3544054" y="2654214"/>
              <a:ext cx="2160000" cy="2160000"/>
              <a:chOff x="3531948" y="2793551"/>
              <a:chExt cx="2160000" cy="2160000"/>
            </a:xfrm>
          </p:grpSpPr>
          <p:sp>
            <p:nvSpPr>
              <p:cNvPr id="20" name="Скругленный прямоугольник 24">
                <a:extLst>
                  <a:ext uri="{FF2B5EF4-FFF2-40B4-BE49-F238E27FC236}">
                    <a16:creationId xmlns:a16="http://schemas.microsoft.com/office/drawing/2014/main" xmlns="" id="{4F87276F-0E03-EF17-CD41-FB24C712B15C}"/>
                  </a:ext>
                </a:extLst>
              </p:cNvPr>
              <p:cNvSpPr/>
              <p:nvPr/>
            </p:nvSpPr>
            <p:spPr>
              <a:xfrm>
                <a:off x="3531948" y="2793551"/>
                <a:ext cx="2160000" cy="2160000"/>
              </a:xfrm>
              <a:prstGeom prst="roundRect">
                <a:avLst>
                  <a:gd name="adj" fmla="val 12899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63500" sx="102000" sy="102000" algn="ctr" rotWithShape="0">
                  <a:prstClr val="black">
                    <a:alpha val="5000"/>
                  </a:prst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Raleway"/>
                    <a:ea typeface="Raleway"/>
                    <a:cs typeface="Raleway"/>
                    <a:sym typeface="Raleway"/>
                  </a:defRPr>
                </a:pPr>
                <a:endParaRPr dirty="0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xmlns="" id="{2EFC36EF-0A56-B8B7-8680-DF747424B03A}"/>
                  </a:ext>
                </a:extLst>
              </p:cNvPr>
              <p:cNvSpPr txBox="1"/>
              <p:nvPr/>
            </p:nvSpPr>
            <p:spPr>
              <a:xfrm>
                <a:off x="3531949" y="4143980"/>
                <a:ext cx="2159999" cy="64633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/>
                <a:r>
                  <a:rPr lang="ru-RU" b="1" dirty="0"/>
                  <a:t>Мобильный </a:t>
                </a:r>
              </a:p>
              <a:p>
                <a:pPr algn="ctr"/>
                <a:r>
                  <a:rPr lang="ru-RU" b="1" dirty="0"/>
                  <a:t>журнал/дневник</a:t>
                </a:r>
              </a:p>
            </p:txBody>
          </p:sp>
          <p:pic>
            <p:nvPicPr>
              <p:cNvPr id="22" name="Рисунок 21">
                <a:extLst>
                  <a:ext uri="{FF2B5EF4-FFF2-40B4-BE49-F238E27FC236}">
                    <a16:creationId xmlns:a16="http://schemas.microsoft.com/office/drawing/2014/main" xmlns="" id="{72823A75-63F7-231B-B6A9-01CEFFDFD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4146999" y="3116099"/>
                <a:ext cx="929897" cy="929897"/>
              </a:xfrm>
              <a:prstGeom prst="roundRect">
                <a:avLst>
                  <a:gd name="adj" fmla="val 23775"/>
                </a:avLst>
              </a:prstGeom>
              <a:effectLst>
                <a:outerShdw blurRad="63500" sx="102000" sy="102000" algn="ctr" rotWithShape="0">
                  <a:prstClr val="black">
                    <a:alpha val="8517"/>
                  </a:prstClr>
                </a:outerShdw>
              </a:effectLst>
            </p:spPr>
          </p:pic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xmlns="" id="{CB591A04-BFB6-91A2-A502-9AF334E2BC1C}"/>
                </a:ext>
              </a:extLst>
            </p:cNvPr>
            <p:cNvGrpSpPr/>
            <p:nvPr/>
          </p:nvGrpSpPr>
          <p:grpSpPr>
            <a:xfrm>
              <a:off x="6487947" y="2654214"/>
              <a:ext cx="2160000" cy="2160000"/>
              <a:chOff x="6500053" y="2793551"/>
              <a:chExt cx="2160000" cy="2160000"/>
            </a:xfrm>
          </p:grpSpPr>
          <p:sp>
            <p:nvSpPr>
              <p:cNvPr id="17" name="Скругленный прямоугольник 24">
                <a:extLst>
                  <a:ext uri="{FF2B5EF4-FFF2-40B4-BE49-F238E27FC236}">
                    <a16:creationId xmlns:a16="http://schemas.microsoft.com/office/drawing/2014/main" xmlns="" id="{D7C5A6C8-1D4D-962D-B315-9C1D69FF16A0}"/>
                  </a:ext>
                </a:extLst>
              </p:cNvPr>
              <p:cNvSpPr/>
              <p:nvPr/>
            </p:nvSpPr>
            <p:spPr>
              <a:xfrm>
                <a:off x="6500053" y="2793551"/>
                <a:ext cx="2160000" cy="2160000"/>
              </a:xfrm>
              <a:prstGeom prst="roundRect">
                <a:avLst>
                  <a:gd name="adj" fmla="val 12899"/>
                </a:avLst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63500" sx="102000" sy="102000" algn="ctr" rotWithShape="0">
                  <a:prstClr val="black">
                    <a:alpha val="5000"/>
                  </a:prst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b="1">
                    <a:latin typeface="Raleway"/>
                    <a:ea typeface="Raleway"/>
                    <a:cs typeface="Raleway"/>
                    <a:sym typeface="Raleway"/>
                  </a:defRPr>
                </a:pPr>
                <a:endParaRPr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8ECCF023-159F-6B96-02D5-ADA1087F5A30}"/>
                  </a:ext>
                </a:extLst>
              </p:cNvPr>
              <p:cNvSpPr txBox="1"/>
              <p:nvPr/>
            </p:nvSpPr>
            <p:spPr>
              <a:xfrm>
                <a:off x="6500054" y="4143980"/>
                <a:ext cx="2159999" cy="459165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ru-RU" b="1" dirty="0"/>
                  <a:t>Библиотека</a:t>
                </a:r>
              </a:p>
            </p:txBody>
          </p:sp>
          <p:pic>
            <p:nvPicPr>
              <p:cNvPr id="19" name="Рисунок 18">
                <a:extLst>
                  <a:ext uri="{FF2B5EF4-FFF2-40B4-BE49-F238E27FC236}">
                    <a16:creationId xmlns:a16="http://schemas.microsoft.com/office/drawing/2014/main" xmlns="" id="{1E1CBCA7-863A-5BF0-CE6B-72BCA3A8D0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9" t="1222" r="-249" b="919"/>
              <a:stretch/>
            </p:blipFill>
            <p:spPr>
              <a:xfrm>
                <a:off x="7120020" y="3119273"/>
                <a:ext cx="920066" cy="907291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8517"/>
                  </a:prstClr>
                </a:outerShdw>
              </a:effectLst>
            </p:spPr>
          </p:pic>
        </p:grpSp>
        <p:cxnSp>
          <p:nvCxnSpPr>
            <p:cNvPr id="10" name="Скругленная соединительная линия 18">
              <a:extLst>
                <a:ext uri="{FF2B5EF4-FFF2-40B4-BE49-F238E27FC236}">
                  <a16:creationId xmlns:a16="http://schemas.microsoft.com/office/drawing/2014/main" xmlns="" id="{CB71080A-B947-B341-0283-9DFC48E030E8}"/>
                </a:ext>
              </a:extLst>
            </p:cNvPr>
            <p:cNvCxnSpPr>
              <a:cxnSpLocks/>
              <a:stCxn id="14" idx="1"/>
              <a:endCxn id="25" idx="2"/>
            </p:cNvCxnSpPr>
            <p:nvPr/>
          </p:nvCxnSpPr>
          <p:spPr>
            <a:xfrm rot="10800000">
              <a:off x="1680161" y="4815911"/>
              <a:ext cx="2586254" cy="1190546"/>
            </a:xfrm>
            <a:prstGeom prst="curvedConnector2">
              <a:avLst/>
            </a:prstGeom>
            <a:ln w="19050" cap="rnd">
              <a:solidFill>
                <a:schemeClr val="tx2"/>
              </a:solidFill>
              <a:prstDash val="sysDot"/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Скругленная соединительная линия 19">
              <a:extLst>
                <a:ext uri="{FF2B5EF4-FFF2-40B4-BE49-F238E27FC236}">
                  <a16:creationId xmlns:a16="http://schemas.microsoft.com/office/drawing/2014/main" xmlns="" id="{40E20AA2-11D0-A921-B803-B97373516755}"/>
                </a:ext>
              </a:extLst>
            </p:cNvPr>
            <p:cNvCxnSpPr>
              <a:cxnSpLocks/>
              <a:stCxn id="14" idx="3"/>
              <a:endCxn id="23" idx="2"/>
            </p:cNvCxnSpPr>
            <p:nvPr/>
          </p:nvCxnSpPr>
          <p:spPr>
            <a:xfrm flipV="1">
              <a:off x="7925584" y="4814214"/>
              <a:ext cx="2586255" cy="1192243"/>
            </a:xfrm>
            <a:prstGeom prst="curvedConnector2">
              <a:avLst/>
            </a:prstGeom>
            <a:ln w="19050" cap="rnd">
              <a:solidFill>
                <a:schemeClr val="tx2"/>
              </a:solidFill>
              <a:prstDash val="sysDot"/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Скругленная соединительная линия 20">
              <a:extLst>
                <a:ext uri="{FF2B5EF4-FFF2-40B4-BE49-F238E27FC236}">
                  <a16:creationId xmlns:a16="http://schemas.microsoft.com/office/drawing/2014/main" xmlns="" id="{05844B19-318A-BF12-C5CB-5B28DE5057B8}"/>
                </a:ext>
              </a:extLst>
            </p:cNvPr>
            <p:cNvCxnSpPr>
              <a:cxnSpLocks/>
              <a:endCxn id="20" idx="2"/>
            </p:cNvCxnSpPr>
            <p:nvPr/>
          </p:nvCxnSpPr>
          <p:spPr>
            <a:xfrm rot="10800000">
              <a:off x="4624055" y="4814214"/>
              <a:ext cx="1364183" cy="1074542"/>
            </a:xfrm>
            <a:prstGeom prst="curvedConnector2">
              <a:avLst/>
            </a:prstGeom>
            <a:ln w="19050" cap="rnd">
              <a:solidFill>
                <a:schemeClr val="tx2"/>
              </a:solidFill>
              <a:prstDash val="sysDot"/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Скругленная соединительная линия 21">
              <a:extLst>
                <a:ext uri="{FF2B5EF4-FFF2-40B4-BE49-F238E27FC236}">
                  <a16:creationId xmlns:a16="http://schemas.microsoft.com/office/drawing/2014/main" xmlns="" id="{9159B691-DE65-9351-95B3-1D67B1CEEAA8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6250867" y="4814214"/>
              <a:ext cx="1364183" cy="1074542"/>
            </a:xfrm>
            <a:prstGeom prst="curvedConnector2">
              <a:avLst/>
            </a:prstGeom>
            <a:ln w="19050" cap="rnd">
              <a:solidFill>
                <a:schemeClr val="tx2"/>
              </a:solidFill>
              <a:prstDash val="sysDot"/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A6BAE5F5-AE83-8921-A366-28CCDA3EB41F}"/>
                </a:ext>
              </a:extLst>
            </p:cNvPr>
            <p:cNvSpPr txBox="1"/>
            <p:nvPr/>
          </p:nvSpPr>
          <p:spPr>
            <a:xfrm>
              <a:off x="4266415" y="5811700"/>
              <a:ext cx="3659169" cy="38951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 СЕРВИСЫ БЕСПЛАТНЫ</a:t>
              </a: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xmlns="" id="{1E12BADA-26B0-FD92-A467-455A3F1ED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4" b="694"/>
            <a:stretch/>
          </p:blipFill>
          <p:spPr>
            <a:xfrm>
              <a:off x="1220127" y="2999368"/>
              <a:ext cx="920066" cy="9072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8517"/>
                </a:prstClr>
              </a:outerShdw>
            </a:effectLst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xmlns="" id="{00925224-99CB-3138-5B1F-558FDF729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1" b="1071"/>
            <a:stretch/>
          </p:blipFill>
          <p:spPr>
            <a:xfrm>
              <a:off x="10051807" y="2975354"/>
              <a:ext cx="920066" cy="9072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8517"/>
                </a:prstClr>
              </a:outerShdw>
            </a:effectLst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F97C529-D63A-AEE2-3EB1-2799486CBCF0}"/>
              </a:ext>
            </a:extLst>
          </p:cNvPr>
          <p:cNvSpPr txBox="1"/>
          <p:nvPr/>
        </p:nvSpPr>
        <p:spPr>
          <a:xfrm>
            <a:off x="610407" y="1530113"/>
            <a:ext cx="10991678" cy="44267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ВКЛЮЧАЕТ В СЕБЯ ЦИФРОВЫЕ СЕРВИСЫ:</a:t>
            </a:r>
          </a:p>
        </p:txBody>
      </p:sp>
    </p:spTree>
    <p:extLst>
      <p:ext uri="{BB962C8B-B14F-4D97-AF65-F5344CB8AC3E}">
        <p14:creationId xmlns:p14="http://schemas.microsoft.com/office/powerpoint/2010/main" val="4136155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A75EB18-97A0-DC5E-5200-5A827BAB3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EF1DC3B-197E-DA8F-D5B7-5642395D4A40}"/>
              </a:ext>
            </a:extLst>
          </p:cNvPr>
          <p:cNvSpPr txBox="1"/>
          <p:nvPr/>
        </p:nvSpPr>
        <p:spPr>
          <a:xfrm>
            <a:off x="183510" y="73530"/>
            <a:ext cx="5734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ЦИФРОВЫЕ ИНСТРУМЕНТЫ УЧИТЕЛЯ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0E72251-7A92-4179-D6E6-2560B9B31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14" y="4338382"/>
            <a:ext cx="2166828" cy="171753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6AEE2B7-467F-743C-4E9F-6359B0B388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86" t="4357" r="2586" b="21728"/>
          <a:stretch/>
        </p:blipFill>
        <p:spPr>
          <a:xfrm>
            <a:off x="768616" y="531796"/>
            <a:ext cx="3303905" cy="102530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973E0A8-D4C9-4AA3-83FC-3445A2A3EE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58" t="5777" r="5203" b="22949"/>
          <a:stretch/>
        </p:blipFill>
        <p:spPr>
          <a:xfrm>
            <a:off x="8383374" y="570524"/>
            <a:ext cx="3216858" cy="100260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7E87594-8738-96A1-DEBE-F9D5879CD6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518" t="14404" r="518" b="9971"/>
          <a:stretch/>
        </p:blipFill>
        <p:spPr>
          <a:xfrm>
            <a:off x="4433414" y="551806"/>
            <a:ext cx="3537834" cy="100260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16D1168-F291-252B-44B5-F47DEB6637FD}"/>
              </a:ext>
            </a:extLst>
          </p:cNvPr>
          <p:cNvSpPr txBox="1"/>
          <p:nvPr/>
        </p:nvSpPr>
        <p:spPr>
          <a:xfrm>
            <a:off x="768615" y="2142553"/>
            <a:ext cx="3303905" cy="6640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ИСТОЧНИК ИНФОРМАЦИИ О ПРОФЕССИОНАЛЬНЫХ ДОСТИЖЕНИЯХ ПЕДАГОГА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EF7014B-77EF-A58D-46B7-AD8B4DF60877}"/>
              </a:ext>
            </a:extLst>
          </p:cNvPr>
          <p:cNvSpPr txBox="1"/>
          <p:nvPr/>
        </p:nvSpPr>
        <p:spPr>
          <a:xfrm>
            <a:off x="8362983" y="2122589"/>
            <a:ext cx="3295091" cy="47672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ЦИФРОВОЙ КОНТЕНТ, УЧЕБНИКИ, ЛАБОРАТОРИИ</a:t>
            </a:r>
            <a:endParaRPr lang="ru-RU" sz="1100" i="1" dirty="0">
              <a:latin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FA7EC1C-D314-A8B4-DC94-6AAC967BFC95}"/>
              </a:ext>
            </a:extLst>
          </p:cNvPr>
          <p:cNvSpPr txBox="1"/>
          <p:nvPr/>
        </p:nvSpPr>
        <p:spPr>
          <a:xfrm>
            <a:off x="4536061" y="2127337"/>
            <a:ext cx="3347960" cy="6640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СОВОКУПНОСТЬ КЛЮЧЕВЫХ ИНСТРУМЕНТОВ, НЕОБХОДИМЫХ В РАБОТЕ ПЕДАГОГА</a:t>
            </a:r>
            <a:endParaRPr lang="ru-RU" sz="1100" i="1" dirty="0">
              <a:latin typeface="Roboto" panose="02000000000000000000" pitchFamily="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73E03C0-D7BC-64F2-1D1E-08E60CFC58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716" t="3987" r="5063" b="5162"/>
          <a:stretch/>
        </p:blipFill>
        <p:spPr>
          <a:xfrm>
            <a:off x="856233" y="4515555"/>
            <a:ext cx="3157083" cy="191086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A240D2C-C164-CA36-F607-E2F29E8ABE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96317" y="5499902"/>
            <a:ext cx="1742945" cy="1043951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FF783662-7480-E18B-E439-AE365235762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" r="21608" b="98"/>
          <a:stretch/>
        </p:blipFill>
        <p:spPr>
          <a:xfrm>
            <a:off x="6074360" y="127295"/>
            <a:ext cx="5766541" cy="26180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224A81E-4ECD-B68F-E77F-C148C5BCED0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1178" t="47152" r="24990" b="24787"/>
          <a:stretch/>
        </p:blipFill>
        <p:spPr>
          <a:xfrm>
            <a:off x="8133613" y="5617335"/>
            <a:ext cx="1277706" cy="80908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D70F4EF-20E9-DA22-E693-DADEC8D92B93}"/>
              </a:ext>
            </a:extLst>
          </p:cNvPr>
          <p:cNvSpPr txBox="1"/>
          <p:nvPr/>
        </p:nvSpPr>
        <p:spPr>
          <a:xfrm>
            <a:off x="768615" y="3186823"/>
            <a:ext cx="3303905" cy="66401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ВСЕ ДОСТИЖЕНИЯ МОЖНО СОБРАТЬ В СВОЕМ ЛИЧНОМ КАБИНЕТЕ, ДОБАВЛЯТЬ И ДОПОЛНЯТЬ ИНФОРМАЦИЮ</a:t>
            </a:r>
            <a:endParaRPr lang="ru-RU" sz="1100" i="1" dirty="0">
              <a:latin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42CEDAB-7C4D-8EC6-88DF-C26CB3B35046}"/>
              </a:ext>
            </a:extLst>
          </p:cNvPr>
          <p:cNvSpPr txBox="1"/>
          <p:nvPr/>
        </p:nvSpPr>
        <p:spPr>
          <a:xfrm>
            <a:off x="4554385" y="3223162"/>
            <a:ext cx="3367697" cy="851297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ПРОСМОТР РАСПИСАНИЯ, ЖУРНАЛОВ, ФОРМИРОВАНИЕ УЧИТЕЛЬСКИХ ОТЧЕТОВ, ВЫСТАВЛЕНИЕ ОЦЕНОК И ВЫДАЧА ДОМАШНЕГО ЗАДАНИЯ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FE54C841-7009-509B-7520-FB21C93B9E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55949" y="4655219"/>
            <a:ext cx="1635636" cy="1369370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CC25ED7C-CE2D-6FC7-13D5-C6C827936669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2420568" y="1557100"/>
            <a:ext cx="1" cy="5854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EF2C7945-F6BE-8DCA-6BFA-67D138EB0855}"/>
              </a:ext>
            </a:extLst>
          </p:cNvPr>
          <p:cNvCxnSpPr>
            <a:cxnSpLocks/>
            <a:stCxn id="11" idx="2"/>
            <a:endCxn id="18" idx="0"/>
          </p:cNvCxnSpPr>
          <p:nvPr/>
        </p:nvCxnSpPr>
        <p:spPr>
          <a:xfrm>
            <a:off x="2420568" y="2806565"/>
            <a:ext cx="0" cy="380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A215690D-63F7-E915-9585-36ADC8E70D8A}"/>
              </a:ext>
            </a:extLst>
          </p:cNvPr>
          <p:cNvCxnSpPr>
            <a:cxnSpLocks/>
            <a:stCxn id="18" idx="2"/>
            <a:endCxn id="14" idx="0"/>
          </p:cNvCxnSpPr>
          <p:nvPr/>
        </p:nvCxnSpPr>
        <p:spPr>
          <a:xfrm>
            <a:off x="2420568" y="3850835"/>
            <a:ext cx="14207" cy="6647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382ECC03-DA07-72E0-17FF-A7343988F40F}"/>
              </a:ext>
            </a:extLst>
          </p:cNvPr>
          <p:cNvCxnSpPr>
            <a:cxnSpLocks/>
            <a:stCxn id="10" idx="2"/>
            <a:endCxn id="13" idx="0"/>
          </p:cNvCxnSpPr>
          <p:nvPr/>
        </p:nvCxnSpPr>
        <p:spPr>
          <a:xfrm>
            <a:off x="6202331" y="1554411"/>
            <a:ext cx="7710" cy="5729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EA3E8CA5-CDAF-779C-8ABE-326309DE8664}"/>
              </a:ext>
            </a:extLst>
          </p:cNvPr>
          <p:cNvCxnSpPr>
            <a:cxnSpLocks/>
            <a:stCxn id="13" idx="2"/>
            <a:endCxn id="21" idx="0"/>
          </p:cNvCxnSpPr>
          <p:nvPr/>
        </p:nvCxnSpPr>
        <p:spPr>
          <a:xfrm>
            <a:off x="6210041" y="2791349"/>
            <a:ext cx="28193" cy="4318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C0A2E171-EDC4-595C-9A79-153C09811052}"/>
              </a:ext>
            </a:extLst>
          </p:cNvPr>
          <p:cNvCxnSpPr>
            <a:stCxn id="21" idx="2"/>
            <a:endCxn id="21" idx="2"/>
          </p:cNvCxnSpPr>
          <p:nvPr/>
        </p:nvCxnSpPr>
        <p:spPr>
          <a:xfrm>
            <a:off x="6238234" y="407445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55E347F1-B026-68C6-BE22-6289463740CC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9991803" y="1573129"/>
            <a:ext cx="18726" cy="549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28F4B5A-A856-1BC7-6897-33A7A255E440}"/>
              </a:ext>
            </a:extLst>
          </p:cNvPr>
          <p:cNvSpPr txBox="1"/>
          <p:nvPr/>
        </p:nvSpPr>
        <p:spPr>
          <a:xfrm>
            <a:off x="8403947" y="3306878"/>
            <a:ext cx="3254127" cy="476726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B0589B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Roboto" panose="02000000000000000000" pitchFamily="2" charset="0"/>
              </a:rPr>
              <a:t>ВСЕ, ЧТО НУЖНО ДЛЯ САМОПОДГОТОВКИ УЧИТЕЛЯ К УРОКАМ, МЕРОПРИЯТИЯМ, ЕГЭ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72F6C538-E46B-8A32-2C03-CB4218CF155C}"/>
              </a:ext>
            </a:extLst>
          </p:cNvPr>
          <p:cNvCxnSpPr>
            <a:cxnSpLocks/>
            <a:stCxn id="12" idx="2"/>
            <a:endCxn id="30" idx="0"/>
          </p:cNvCxnSpPr>
          <p:nvPr/>
        </p:nvCxnSpPr>
        <p:spPr>
          <a:xfrm>
            <a:off x="10010529" y="2599315"/>
            <a:ext cx="20482" cy="707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6AE5CBD5-47CB-02A6-607F-893FC75EF36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44" t="46844" r="73739" b="26000"/>
          <a:stretch/>
        </p:blipFill>
        <p:spPr>
          <a:xfrm>
            <a:off x="8133613" y="4729755"/>
            <a:ext cx="1285661" cy="79164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4BB7164E-1027-6B9D-611A-C6B02974D4F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626" t="79843" r="-143" b="245"/>
          <a:stretch/>
        </p:blipFill>
        <p:spPr>
          <a:xfrm>
            <a:off x="8124485" y="4352888"/>
            <a:ext cx="3373376" cy="325333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A8CC33EB-3CCF-EFA6-3C94-3C2EB48442E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5882" t="47331" r="286" b="24608"/>
          <a:stretch/>
        </p:blipFill>
        <p:spPr>
          <a:xfrm>
            <a:off x="9548416" y="5617719"/>
            <a:ext cx="1277706" cy="809087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C77F7CB6-3D89-99A4-3BC9-E796E315F1A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6691" t="46667" r="49592" b="26177"/>
          <a:stretch/>
        </p:blipFill>
        <p:spPr>
          <a:xfrm>
            <a:off x="9537065" y="4729754"/>
            <a:ext cx="1285661" cy="791649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A77EEF02-8DCD-5BEF-3EE8-491837A3CA3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86" t="16255" r="78179" b="22044"/>
          <a:stretch/>
        </p:blipFill>
        <p:spPr>
          <a:xfrm>
            <a:off x="10540401" y="4862053"/>
            <a:ext cx="1003951" cy="1415017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</p:pic>
      <p:grpSp>
        <p:nvGrpSpPr>
          <p:cNvPr id="51" name="Группа 50">
            <a:extLst>
              <a:ext uri="{FF2B5EF4-FFF2-40B4-BE49-F238E27FC236}">
                <a16:creationId xmlns:a16="http://schemas.microsoft.com/office/drawing/2014/main" xmlns="" id="{B0F4D823-BD2E-E3E3-2E20-11BA17A6632E}"/>
              </a:ext>
            </a:extLst>
          </p:cNvPr>
          <p:cNvGrpSpPr/>
          <p:nvPr/>
        </p:nvGrpSpPr>
        <p:grpSpPr>
          <a:xfrm rot="1585713">
            <a:off x="3854444" y="2171828"/>
            <a:ext cx="692369" cy="1157410"/>
            <a:chOff x="9113373" y="119620"/>
            <a:chExt cx="2238101" cy="3741359"/>
          </a:xfrm>
        </p:grpSpPr>
        <p:sp>
          <p:nvSpPr>
            <p:cNvPr id="52" name="Полилиния 34">
              <a:extLst>
                <a:ext uri="{FF2B5EF4-FFF2-40B4-BE49-F238E27FC236}">
                  <a16:creationId xmlns:a16="http://schemas.microsoft.com/office/drawing/2014/main" xmlns="" id="{D9974D78-19C1-855F-A83D-5C88E2A6B155}"/>
                </a:ext>
              </a:extLst>
            </p:cNvPr>
            <p:cNvSpPr/>
            <p:nvPr/>
          </p:nvSpPr>
          <p:spPr>
            <a:xfrm rot="4031272">
              <a:off x="10728870" y="3633003"/>
              <a:ext cx="203533" cy="220882"/>
            </a:xfrm>
            <a:custGeom>
              <a:avLst/>
              <a:gdLst>
                <a:gd name="connsiteX0" fmla="*/ 0 w 203533"/>
                <a:gd name="connsiteY0" fmla="*/ 77418 h 220882"/>
                <a:gd name="connsiteX1" fmla="*/ 142725 w 203533"/>
                <a:gd name="connsiteY1" fmla="*/ 220883 h 220882"/>
                <a:gd name="connsiteX2" fmla="*/ 203533 w 203533"/>
                <a:gd name="connsiteY2" fmla="*/ 0 h 22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533" h="220882">
                  <a:moveTo>
                    <a:pt x="0" y="77418"/>
                  </a:moveTo>
                  <a:lnTo>
                    <a:pt x="142725" y="220883"/>
                  </a:lnTo>
                  <a:lnTo>
                    <a:pt x="203533" y="0"/>
                  </a:ln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3" name="Полилиния 35">
              <a:extLst>
                <a:ext uri="{FF2B5EF4-FFF2-40B4-BE49-F238E27FC236}">
                  <a16:creationId xmlns:a16="http://schemas.microsoft.com/office/drawing/2014/main" xmlns="" id="{5D3BC8B9-05C1-79D8-3C4E-24D615DD6CE0}"/>
                </a:ext>
              </a:extLst>
            </p:cNvPr>
            <p:cNvSpPr/>
            <p:nvPr/>
          </p:nvSpPr>
          <p:spPr>
            <a:xfrm rot="4031272">
              <a:off x="8361744" y="871249"/>
              <a:ext cx="3741359" cy="2238101"/>
            </a:xfrm>
            <a:custGeom>
              <a:avLst/>
              <a:gdLst>
                <a:gd name="connsiteX0" fmla="*/ 0 w 3741359"/>
                <a:gd name="connsiteY0" fmla="*/ 1861882 h 2238101"/>
                <a:gd name="connsiteX1" fmla="*/ 2141996 w 3741359"/>
                <a:gd name="connsiteY1" fmla="*/ 981277 h 2238101"/>
                <a:gd name="connsiteX2" fmla="*/ 2316442 w 3741359"/>
                <a:gd name="connsiteY2" fmla="*/ 2219932 h 2238101"/>
                <a:gd name="connsiteX3" fmla="*/ 2141996 w 3741359"/>
                <a:gd name="connsiteY3" fmla="*/ 42590 h 2238101"/>
                <a:gd name="connsiteX4" fmla="*/ 3741360 w 3741359"/>
                <a:gd name="connsiteY4" fmla="*/ 1213532 h 223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1359" h="2238101">
                  <a:moveTo>
                    <a:pt x="0" y="1861882"/>
                  </a:moveTo>
                  <a:cubicBezTo>
                    <a:pt x="0" y="1861882"/>
                    <a:pt x="736630" y="458685"/>
                    <a:pt x="2141996" y="981277"/>
                  </a:cubicBezTo>
                  <a:cubicBezTo>
                    <a:pt x="3547399" y="1503832"/>
                    <a:pt x="3023985" y="2374769"/>
                    <a:pt x="2316442" y="2219932"/>
                  </a:cubicBezTo>
                  <a:cubicBezTo>
                    <a:pt x="1608899" y="2065095"/>
                    <a:pt x="765680" y="352263"/>
                    <a:pt x="2141996" y="42590"/>
                  </a:cubicBezTo>
                  <a:cubicBezTo>
                    <a:pt x="3518312" y="-267083"/>
                    <a:pt x="3741360" y="1213532"/>
                    <a:pt x="3741360" y="1213532"/>
                  </a:cubicBez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83" name="Группа 82">
            <a:extLst>
              <a:ext uri="{FF2B5EF4-FFF2-40B4-BE49-F238E27FC236}">
                <a16:creationId xmlns:a16="http://schemas.microsoft.com/office/drawing/2014/main" xmlns="" id="{B5646969-AD51-BBBF-99E4-5573A5871CAF}"/>
              </a:ext>
            </a:extLst>
          </p:cNvPr>
          <p:cNvGrpSpPr/>
          <p:nvPr/>
        </p:nvGrpSpPr>
        <p:grpSpPr>
          <a:xfrm rot="1585713">
            <a:off x="7686694" y="2151448"/>
            <a:ext cx="692369" cy="1157410"/>
            <a:chOff x="9021460" y="165294"/>
            <a:chExt cx="2238101" cy="3741359"/>
          </a:xfrm>
        </p:grpSpPr>
        <p:sp>
          <p:nvSpPr>
            <p:cNvPr id="84" name="Полилиния 34">
              <a:extLst>
                <a:ext uri="{FF2B5EF4-FFF2-40B4-BE49-F238E27FC236}">
                  <a16:creationId xmlns:a16="http://schemas.microsoft.com/office/drawing/2014/main" xmlns="" id="{69DEB4A2-6C9D-7249-BFD5-BD088AA48775}"/>
                </a:ext>
              </a:extLst>
            </p:cNvPr>
            <p:cNvSpPr/>
            <p:nvPr/>
          </p:nvSpPr>
          <p:spPr>
            <a:xfrm rot="4031272">
              <a:off x="10728870" y="3633003"/>
              <a:ext cx="203533" cy="220882"/>
            </a:xfrm>
            <a:custGeom>
              <a:avLst/>
              <a:gdLst>
                <a:gd name="connsiteX0" fmla="*/ 0 w 203533"/>
                <a:gd name="connsiteY0" fmla="*/ 77418 h 220882"/>
                <a:gd name="connsiteX1" fmla="*/ 142725 w 203533"/>
                <a:gd name="connsiteY1" fmla="*/ 220883 h 220882"/>
                <a:gd name="connsiteX2" fmla="*/ 203533 w 203533"/>
                <a:gd name="connsiteY2" fmla="*/ 0 h 22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533" h="220882">
                  <a:moveTo>
                    <a:pt x="0" y="77418"/>
                  </a:moveTo>
                  <a:lnTo>
                    <a:pt x="142725" y="220883"/>
                  </a:lnTo>
                  <a:lnTo>
                    <a:pt x="203533" y="0"/>
                  </a:ln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5" name="Полилиния 35">
              <a:extLst>
                <a:ext uri="{FF2B5EF4-FFF2-40B4-BE49-F238E27FC236}">
                  <a16:creationId xmlns:a16="http://schemas.microsoft.com/office/drawing/2014/main" xmlns="" id="{3DA6CA66-3979-73FC-4BC4-2636DE225C06}"/>
                </a:ext>
              </a:extLst>
            </p:cNvPr>
            <p:cNvSpPr/>
            <p:nvPr/>
          </p:nvSpPr>
          <p:spPr>
            <a:xfrm rot="4031272">
              <a:off x="8269831" y="916923"/>
              <a:ext cx="3741359" cy="2238101"/>
            </a:xfrm>
            <a:custGeom>
              <a:avLst/>
              <a:gdLst>
                <a:gd name="connsiteX0" fmla="*/ 0 w 3741359"/>
                <a:gd name="connsiteY0" fmla="*/ 1861882 h 2238101"/>
                <a:gd name="connsiteX1" fmla="*/ 2141996 w 3741359"/>
                <a:gd name="connsiteY1" fmla="*/ 981277 h 2238101"/>
                <a:gd name="connsiteX2" fmla="*/ 2316442 w 3741359"/>
                <a:gd name="connsiteY2" fmla="*/ 2219932 h 2238101"/>
                <a:gd name="connsiteX3" fmla="*/ 2141996 w 3741359"/>
                <a:gd name="connsiteY3" fmla="*/ 42590 h 2238101"/>
                <a:gd name="connsiteX4" fmla="*/ 3741360 w 3741359"/>
                <a:gd name="connsiteY4" fmla="*/ 1213532 h 223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1359" h="2238101">
                  <a:moveTo>
                    <a:pt x="0" y="1861882"/>
                  </a:moveTo>
                  <a:cubicBezTo>
                    <a:pt x="0" y="1861882"/>
                    <a:pt x="736630" y="458685"/>
                    <a:pt x="2141996" y="981277"/>
                  </a:cubicBezTo>
                  <a:cubicBezTo>
                    <a:pt x="3547399" y="1503832"/>
                    <a:pt x="3023985" y="2374769"/>
                    <a:pt x="2316442" y="2219932"/>
                  </a:cubicBezTo>
                  <a:cubicBezTo>
                    <a:pt x="1608899" y="2065095"/>
                    <a:pt x="765680" y="352263"/>
                    <a:pt x="2141996" y="42590"/>
                  </a:cubicBezTo>
                  <a:cubicBezTo>
                    <a:pt x="3518312" y="-267083"/>
                    <a:pt x="3741360" y="1213532"/>
                    <a:pt x="3741360" y="1213532"/>
                  </a:cubicBez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86" name="Группа 85">
            <a:extLst>
              <a:ext uri="{FF2B5EF4-FFF2-40B4-BE49-F238E27FC236}">
                <a16:creationId xmlns:a16="http://schemas.microsoft.com/office/drawing/2014/main" xmlns="" id="{B71BBC41-543C-C968-C075-EBBE6DF9A8CB}"/>
              </a:ext>
            </a:extLst>
          </p:cNvPr>
          <p:cNvGrpSpPr/>
          <p:nvPr/>
        </p:nvGrpSpPr>
        <p:grpSpPr>
          <a:xfrm rot="1585713">
            <a:off x="11435936" y="2146145"/>
            <a:ext cx="770586" cy="1288164"/>
            <a:chOff x="9021460" y="165294"/>
            <a:chExt cx="2238101" cy="3741359"/>
          </a:xfrm>
        </p:grpSpPr>
        <p:sp>
          <p:nvSpPr>
            <p:cNvPr id="87" name="Полилиния 34">
              <a:extLst>
                <a:ext uri="{FF2B5EF4-FFF2-40B4-BE49-F238E27FC236}">
                  <a16:creationId xmlns:a16="http://schemas.microsoft.com/office/drawing/2014/main" xmlns="" id="{3FF74046-8892-D12F-AC80-853A2C971BD5}"/>
                </a:ext>
              </a:extLst>
            </p:cNvPr>
            <p:cNvSpPr/>
            <p:nvPr/>
          </p:nvSpPr>
          <p:spPr>
            <a:xfrm rot="4031272">
              <a:off x="10728870" y="3633003"/>
              <a:ext cx="203533" cy="220882"/>
            </a:xfrm>
            <a:custGeom>
              <a:avLst/>
              <a:gdLst>
                <a:gd name="connsiteX0" fmla="*/ 0 w 203533"/>
                <a:gd name="connsiteY0" fmla="*/ 77418 h 220882"/>
                <a:gd name="connsiteX1" fmla="*/ 142725 w 203533"/>
                <a:gd name="connsiteY1" fmla="*/ 220883 h 220882"/>
                <a:gd name="connsiteX2" fmla="*/ 203533 w 203533"/>
                <a:gd name="connsiteY2" fmla="*/ 0 h 22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3533" h="220882">
                  <a:moveTo>
                    <a:pt x="0" y="77418"/>
                  </a:moveTo>
                  <a:lnTo>
                    <a:pt x="142725" y="220883"/>
                  </a:lnTo>
                  <a:lnTo>
                    <a:pt x="203533" y="0"/>
                  </a:ln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88" name="Полилиния 35">
              <a:extLst>
                <a:ext uri="{FF2B5EF4-FFF2-40B4-BE49-F238E27FC236}">
                  <a16:creationId xmlns:a16="http://schemas.microsoft.com/office/drawing/2014/main" xmlns="" id="{1FFEDEA1-CF9C-25FB-4333-6DED47422489}"/>
                </a:ext>
              </a:extLst>
            </p:cNvPr>
            <p:cNvSpPr/>
            <p:nvPr/>
          </p:nvSpPr>
          <p:spPr>
            <a:xfrm rot="4031272">
              <a:off x="8269831" y="916923"/>
              <a:ext cx="3741359" cy="2238101"/>
            </a:xfrm>
            <a:custGeom>
              <a:avLst/>
              <a:gdLst>
                <a:gd name="connsiteX0" fmla="*/ 0 w 3741359"/>
                <a:gd name="connsiteY0" fmla="*/ 1861882 h 2238101"/>
                <a:gd name="connsiteX1" fmla="*/ 2141996 w 3741359"/>
                <a:gd name="connsiteY1" fmla="*/ 981277 h 2238101"/>
                <a:gd name="connsiteX2" fmla="*/ 2316442 w 3741359"/>
                <a:gd name="connsiteY2" fmla="*/ 2219932 h 2238101"/>
                <a:gd name="connsiteX3" fmla="*/ 2141996 w 3741359"/>
                <a:gd name="connsiteY3" fmla="*/ 42590 h 2238101"/>
                <a:gd name="connsiteX4" fmla="*/ 3741360 w 3741359"/>
                <a:gd name="connsiteY4" fmla="*/ 1213532 h 2238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1359" h="2238101">
                  <a:moveTo>
                    <a:pt x="0" y="1861882"/>
                  </a:moveTo>
                  <a:cubicBezTo>
                    <a:pt x="0" y="1861882"/>
                    <a:pt x="736630" y="458685"/>
                    <a:pt x="2141996" y="981277"/>
                  </a:cubicBezTo>
                  <a:cubicBezTo>
                    <a:pt x="3547399" y="1503832"/>
                    <a:pt x="3023985" y="2374769"/>
                    <a:pt x="2316442" y="2219932"/>
                  </a:cubicBezTo>
                  <a:cubicBezTo>
                    <a:pt x="1608899" y="2065095"/>
                    <a:pt x="765680" y="352263"/>
                    <a:pt x="2141996" y="42590"/>
                  </a:cubicBezTo>
                  <a:cubicBezTo>
                    <a:pt x="3518312" y="-267083"/>
                    <a:pt x="3741360" y="1213532"/>
                    <a:pt x="3741360" y="1213532"/>
                  </a:cubicBezTo>
                </a:path>
              </a:pathLst>
            </a:custGeom>
            <a:noFill/>
            <a:ln w="15875" cap="rnd">
              <a:solidFill>
                <a:srgbClr val="B0589B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4FABA57-33E8-0A7C-CE5F-5207F178E858}"/>
              </a:ext>
            </a:extLst>
          </p:cNvPr>
          <p:cNvSpPr/>
          <p:nvPr/>
        </p:nvSpPr>
        <p:spPr>
          <a:xfrm>
            <a:off x="-7973" y="0"/>
            <a:ext cx="209683" cy="2266556"/>
          </a:xfrm>
          <a:prstGeom prst="rect">
            <a:avLst/>
          </a:prstGeom>
          <a:solidFill>
            <a:srgbClr val="FD7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A8AEE3D-2EFF-9D6A-EE5A-782F88D0E251}"/>
              </a:ext>
            </a:extLst>
          </p:cNvPr>
          <p:cNvSpPr/>
          <p:nvPr/>
        </p:nvSpPr>
        <p:spPr>
          <a:xfrm>
            <a:off x="-7973" y="2266556"/>
            <a:ext cx="209683" cy="22479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C3EA169-9738-BBCD-DA24-64540025602A}"/>
              </a:ext>
            </a:extLst>
          </p:cNvPr>
          <p:cNvSpPr/>
          <p:nvPr/>
        </p:nvSpPr>
        <p:spPr>
          <a:xfrm>
            <a:off x="-7973" y="4514457"/>
            <a:ext cx="209683" cy="2343543"/>
          </a:xfrm>
          <a:prstGeom prst="rect">
            <a:avLst/>
          </a:prstGeom>
          <a:solidFill>
            <a:srgbClr val="B90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283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0730011-E4DD-F991-3058-F4ECB8F87D70}"/>
              </a:ext>
            </a:extLst>
          </p:cNvPr>
          <p:cNvSpPr txBox="1"/>
          <p:nvPr/>
        </p:nvSpPr>
        <p:spPr>
          <a:xfrm>
            <a:off x="183510" y="73530"/>
            <a:ext cx="75087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СОКРАЩЕНИЕ БЮРОКРАТИЧЕСКОЙ НАГРУЗКИ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ОПТИМИЗАЦИЯ ВРЕМЕНИ НА РУТИННЫЕ ЗАДАЧИ</a:t>
            </a:r>
          </a:p>
        </p:txBody>
      </p:sp>
      <p:grpSp>
        <p:nvGrpSpPr>
          <p:cNvPr id="6" name="object 25">
            <a:extLst>
              <a:ext uri="{FF2B5EF4-FFF2-40B4-BE49-F238E27FC236}">
                <a16:creationId xmlns:a16="http://schemas.microsoft.com/office/drawing/2014/main" xmlns="" id="{49CB3492-1522-E78D-34BA-D2C697479D58}"/>
              </a:ext>
            </a:extLst>
          </p:cNvPr>
          <p:cNvGrpSpPr/>
          <p:nvPr/>
        </p:nvGrpSpPr>
        <p:grpSpPr>
          <a:xfrm>
            <a:off x="-194737" y="693221"/>
            <a:ext cx="4799997" cy="5996213"/>
            <a:chOff x="7105426" y="2571510"/>
            <a:chExt cx="5993765" cy="7208520"/>
          </a:xfrm>
        </p:grpSpPr>
        <p:pic>
          <p:nvPicPr>
            <p:cNvPr id="7" name="object 26">
              <a:extLst>
                <a:ext uri="{FF2B5EF4-FFF2-40B4-BE49-F238E27FC236}">
                  <a16:creationId xmlns:a16="http://schemas.microsoft.com/office/drawing/2014/main" xmlns="" id="{FC2E622C-88AF-A2A6-9E87-CFA86BD3325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05426" y="2571510"/>
              <a:ext cx="5993356" cy="7207949"/>
            </a:xfrm>
            <a:prstGeom prst="rect">
              <a:avLst/>
            </a:prstGeom>
          </p:spPr>
        </p:pic>
        <p:sp>
          <p:nvSpPr>
            <p:cNvPr id="8" name="object 27">
              <a:extLst>
                <a:ext uri="{FF2B5EF4-FFF2-40B4-BE49-F238E27FC236}">
                  <a16:creationId xmlns:a16="http://schemas.microsoft.com/office/drawing/2014/main" xmlns="" id="{95B637CC-D3EB-33E4-BD25-8F64004069CE}"/>
                </a:ext>
              </a:extLst>
            </p:cNvPr>
            <p:cNvSpPr/>
            <p:nvPr/>
          </p:nvSpPr>
          <p:spPr>
            <a:xfrm>
              <a:off x="7408371" y="2914458"/>
              <a:ext cx="5387975" cy="6603365"/>
            </a:xfrm>
            <a:custGeom>
              <a:avLst/>
              <a:gdLst/>
              <a:ahLst/>
              <a:cxnLst/>
              <a:rect l="l" t="t" r="r" b="b"/>
              <a:pathLst>
                <a:path w="5387975" h="6603365">
                  <a:moveTo>
                    <a:pt x="4982603" y="0"/>
                  </a:moveTo>
                  <a:lnTo>
                    <a:pt x="405266" y="0"/>
                  </a:lnTo>
                  <a:lnTo>
                    <a:pt x="358000" y="2727"/>
                  </a:lnTo>
                  <a:lnTo>
                    <a:pt x="312336" y="10707"/>
                  </a:lnTo>
                  <a:lnTo>
                    <a:pt x="268579" y="23635"/>
                  </a:lnTo>
                  <a:lnTo>
                    <a:pt x="227032" y="41206"/>
                  </a:lnTo>
                  <a:lnTo>
                    <a:pt x="187999" y="63115"/>
                  </a:lnTo>
                  <a:lnTo>
                    <a:pt x="151784" y="89058"/>
                  </a:lnTo>
                  <a:lnTo>
                    <a:pt x="118692" y="118730"/>
                  </a:lnTo>
                  <a:lnTo>
                    <a:pt x="89026" y="151827"/>
                  </a:lnTo>
                  <a:lnTo>
                    <a:pt x="63090" y="188043"/>
                  </a:lnTo>
                  <a:lnTo>
                    <a:pt x="41188" y="227076"/>
                  </a:lnTo>
                  <a:lnTo>
                    <a:pt x="23624" y="268619"/>
                  </a:lnTo>
                  <a:lnTo>
                    <a:pt x="10702" y="312368"/>
                  </a:lnTo>
                  <a:lnTo>
                    <a:pt x="2726" y="358018"/>
                  </a:lnTo>
                  <a:lnTo>
                    <a:pt x="0" y="405266"/>
                  </a:lnTo>
                  <a:lnTo>
                    <a:pt x="0" y="6197598"/>
                  </a:lnTo>
                  <a:lnTo>
                    <a:pt x="2726" y="6244864"/>
                  </a:lnTo>
                  <a:lnTo>
                    <a:pt x="10702" y="6290527"/>
                  </a:lnTo>
                  <a:lnTo>
                    <a:pt x="23624" y="6334285"/>
                  </a:lnTo>
                  <a:lnTo>
                    <a:pt x="41188" y="6375832"/>
                  </a:lnTo>
                  <a:lnTo>
                    <a:pt x="63090" y="6414864"/>
                  </a:lnTo>
                  <a:lnTo>
                    <a:pt x="89026" y="6451079"/>
                  </a:lnTo>
                  <a:lnTo>
                    <a:pt x="118692" y="6484171"/>
                  </a:lnTo>
                  <a:lnTo>
                    <a:pt x="151784" y="6513837"/>
                  </a:lnTo>
                  <a:lnTo>
                    <a:pt x="187999" y="6539773"/>
                  </a:lnTo>
                  <a:lnTo>
                    <a:pt x="227032" y="6561675"/>
                  </a:lnTo>
                  <a:lnTo>
                    <a:pt x="268579" y="6579239"/>
                  </a:lnTo>
                  <a:lnTo>
                    <a:pt x="312336" y="6592161"/>
                  </a:lnTo>
                  <a:lnTo>
                    <a:pt x="358000" y="6600138"/>
                  </a:lnTo>
                  <a:lnTo>
                    <a:pt x="405266" y="6602864"/>
                  </a:lnTo>
                  <a:lnTo>
                    <a:pt x="4982603" y="6602864"/>
                  </a:lnTo>
                  <a:lnTo>
                    <a:pt x="5029869" y="6600138"/>
                  </a:lnTo>
                  <a:lnTo>
                    <a:pt x="5075533" y="6592161"/>
                  </a:lnTo>
                  <a:lnTo>
                    <a:pt x="5119290" y="6579239"/>
                  </a:lnTo>
                  <a:lnTo>
                    <a:pt x="5160837" y="6561675"/>
                  </a:lnTo>
                  <a:lnTo>
                    <a:pt x="5199870" y="6539773"/>
                  </a:lnTo>
                  <a:lnTo>
                    <a:pt x="5236084" y="6513837"/>
                  </a:lnTo>
                  <a:lnTo>
                    <a:pt x="5269177" y="6484171"/>
                  </a:lnTo>
                  <a:lnTo>
                    <a:pt x="5298843" y="6451079"/>
                  </a:lnTo>
                  <a:lnTo>
                    <a:pt x="5324779" y="6414864"/>
                  </a:lnTo>
                  <a:lnTo>
                    <a:pt x="5346681" y="6375832"/>
                  </a:lnTo>
                  <a:lnTo>
                    <a:pt x="5364245" y="6334285"/>
                  </a:lnTo>
                  <a:lnTo>
                    <a:pt x="5377167" y="6290527"/>
                  </a:lnTo>
                  <a:lnTo>
                    <a:pt x="5385143" y="6244864"/>
                  </a:lnTo>
                  <a:lnTo>
                    <a:pt x="5387869" y="6197598"/>
                  </a:lnTo>
                  <a:lnTo>
                    <a:pt x="5387869" y="405266"/>
                  </a:lnTo>
                  <a:lnTo>
                    <a:pt x="5385143" y="358018"/>
                  </a:lnTo>
                  <a:lnTo>
                    <a:pt x="5377167" y="312368"/>
                  </a:lnTo>
                  <a:lnTo>
                    <a:pt x="5364245" y="268619"/>
                  </a:lnTo>
                  <a:lnTo>
                    <a:pt x="5346681" y="227076"/>
                  </a:lnTo>
                  <a:lnTo>
                    <a:pt x="5324779" y="188043"/>
                  </a:lnTo>
                  <a:lnTo>
                    <a:pt x="5298843" y="151827"/>
                  </a:lnTo>
                  <a:lnTo>
                    <a:pt x="5269177" y="118730"/>
                  </a:lnTo>
                  <a:lnTo>
                    <a:pt x="5236084" y="89058"/>
                  </a:lnTo>
                  <a:lnTo>
                    <a:pt x="5199870" y="63115"/>
                  </a:lnTo>
                  <a:lnTo>
                    <a:pt x="5160837" y="41206"/>
                  </a:lnTo>
                  <a:lnTo>
                    <a:pt x="5119290" y="23635"/>
                  </a:lnTo>
                  <a:lnTo>
                    <a:pt x="5075533" y="10707"/>
                  </a:lnTo>
                  <a:lnTo>
                    <a:pt x="5029869" y="2727"/>
                  </a:lnTo>
                  <a:lnTo>
                    <a:pt x="49826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29">
            <a:extLst>
              <a:ext uri="{FF2B5EF4-FFF2-40B4-BE49-F238E27FC236}">
                <a16:creationId xmlns:a16="http://schemas.microsoft.com/office/drawing/2014/main" xmlns="" id="{1048308A-93E9-8923-D4E0-A22C410139B9}"/>
              </a:ext>
            </a:extLst>
          </p:cNvPr>
          <p:cNvSpPr txBox="1"/>
          <p:nvPr/>
        </p:nvSpPr>
        <p:spPr>
          <a:xfrm>
            <a:off x="504326" y="1484645"/>
            <a:ext cx="3641478" cy="53283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196850" marR="5080" indent="-184785">
              <a:lnSpc>
                <a:spcPts val="1850"/>
              </a:lnSpc>
              <a:spcBef>
                <a:spcPts val="355"/>
              </a:spcBef>
            </a:pP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1.</a:t>
            </a:r>
            <a:r>
              <a:rPr b="1" spc="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Рабочая</a:t>
            </a:r>
            <a:r>
              <a:rPr b="1" spc="10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spc="-10" dirty="0">
                <a:solidFill>
                  <a:srgbClr val="0A1F33"/>
                </a:solidFill>
                <a:latin typeface="Microsoft Sans Serif"/>
                <a:cs typeface="Microsoft Sans Serif"/>
              </a:rPr>
              <a:t>программа 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предмета,</a:t>
            </a:r>
            <a:r>
              <a:rPr b="1" spc="-3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курса,</a:t>
            </a:r>
            <a:r>
              <a:rPr b="1" spc="-3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spc="-10" dirty="0">
                <a:solidFill>
                  <a:srgbClr val="0A1F33"/>
                </a:solidFill>
                <a:latin typeface="Microsoft Sans Serif"/>
                <a:cs typeface="Microsoft Sans Serif"/>
              </a:rPr>
              <a:t>модуля</a:t>
            </a:r>
            <a:endParaRPr b="1" dirty="0">
              <a:latin typeface="Microsoft Sans Serif"/>
              <a:cs typeface="Microsoft Sans Serif"/>
            </a:endParaRPr>
          </a:p>
        </p:txBody>
      </p:sp>
      <p:sp>
        <p:nvSpPr>
          <p:cNvPr id="10" name="object 30">
            <a:extLst>
              <a:ext uri="{FF2B5EF4-FFF2-40B4-BE49-F238E27FC236}">
                <a16:creationId xmlns:a16="http://schemas.microsoft.com/office/drawing/2014/main" xmlns="" id="{00107DB7-355D-AF73-90AE-254745B57998}"/>
              </a:ext>
            </a:extLst>
          </p:cNvPr>
          <p:cNvSpPr txBox="1"/>
          <p:nvPr/>
        </p:nvSpPr>
        <p:spPr>
          <a:xfrm>
            <a:off x="437406" y="2848703"/>
            <a:ext cx="3925326" cy="29431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3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.</a:t>
            </a:r>
            <a:r>
              <a:rPr b="1" spc="50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Журнал</a:t>
            </a:r>
            <a:r>
              <a:rPr b="1" spc="80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учета</a:t>
            </a:r>
            <a:r>
              <a:rPr b="1" spc="70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spc="-10" dirty="0">
                <a:solidFill>
                  <a:srgbClr val="0A1F33"/>
                </a:solidFill>
                <a:latin typeface="Microsoft Sans Serif"/>
                <a:cs typeface="Microsoft Sans Serif"/>
              </a:rPr>
              <a:t>успеваемости</a:t>
            </a:r>
            <a:endParaRPr b="1" dirty="0">
              <a:latin typeface="Microsoft Sans Serif"/>
              <a:cs typeface="Microsoft Sans Serif"/>
            </a:endParaRPr>
          </a:p>
        </p:txBody>
      </p:sp>
      <p:sp>
        <p:nvSpPr>
          <p:cNvPr id="11" name="object 31">
            <a:extLst>
              <a:ext uri="{FF2B5EF4-FFF2-40B4-BE49-F238E27FC236}">
                <a16:creationId xmlns:a16="http://schemas.microsoft.com/office/drawing/2014/main" xmlns="" id="{F03F7313-6C68-A3E7-4FF1-50F42133A295}"/>
              </a:ext>
            </a:extLst>
          </p:cNvPr>
          <p:cNvSpPr txBox="1"/>
          <p:nvPr/>
        </p:nvSpPr>
        <p:spPr>
          <a:xfrm>
            <a:off x="3479910" y="3142814"/>
            <a:ext cx="449580" cy="508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150" spc="-25" dirty="0">
                <a:solidFill>
                  <a:srgbClr val="0A1F33"/>
                </a:solidFill>
                <a:latin typeface="Microsoft Sans Serif"/>
                <a:cs typeface="Microsoft Sans Serif"/>
              </a:rPr>
              <a:t>2х</a:t>
            </a:r>
            <a:endParaRPr sz="3150">
              <a:latin typeface="Microsoft Sans Serif"/>
              <a:cs typeface="Microsoft Sans Serif"/>
            </a:endParaRPr>
          </a:p>
        </p:txBody>
      </p:sp>
      <p:pic>
        <p:nvPicPr>
          <p:cNvPr id="12" name="object 32">
            <a:extLst>
              <a:ext uri="{FF2B5EF4-FFF2-40B4-BE49-F238E27FC236}">
                <a16:creationId xmlns:a16="http://schemas.microsoft.com/office/drawing/2014/main" xmlns="" id="{D624C875-DCB3-3F36-4706-FA4BE13254B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05887" y="3325390"/>
            <a:ext cx="613176" cy="874347"/>
          </a:xfrm>
          <a:prstGeom prst="rect">
            <a:avLst/>
          </a:prstGeom>
        </p:spPr>
      </p:pic>
      <p:sp>
        <p:nvSpPr>
          <p:cNvPr id="13" name="object 37">
            <a:extLst>
              <a:ext uri="{FF2B5EF4-FFF2-40B4-BE49-F238E27FC236}">
                <a16:creationId xmlns:a16="http://schemas.microsoft.com/office/drawing/2014/main" xmlns="" id="{C061E7F5-6929-59CF-129E-6DF23D92C05E}"/>
              </a:ext>
            </a:extLst>
          </p:cNvPr>
          <p:cNvSpPr txBox="1"/>
          <p:nvPr/>
        </p:nvSpPr>
        <p:spPr>
          <a:xfrm>
            <a:off x="3543446" y="4882686"/>
            <a:ext cx="449580" cy="5080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150" spc="-25" dirty="0">
                <a:solidFill>
                  <a:srgbClr val="0A1F33"/>
                </a:solidFill>
                <a:latin typeface="Microsoft Sans Serif"/>
                <a:cs typeface="Microsoft Sans Serif"/>
              </a:rPr>
              <a:t>5х</a:t>
            </a:r>
            <a:endParaRPr sz="3150" dirty="0">
              <a:latin typeface="Microsoft Sans Serif"/>
              <a:cs typeface="Microsoft Sans Serif"/>
            </a:endParaRPr>
          </a:p>
        </p:txBody>
      </p:sp>
      <p:pic>
        <p:nvPicPr>
          <p:cNvPr id="14" name="object 38">
            <a:extLst>
              <a:ext uri="{FF2B5EF4-FFF2-40B4-BE49-F238E27FC236}">
                <a16:creationId xmlns:a16="http://schemas.microsoft.com/office/drawing/2014/main" xmlns="" id="{0D422576-07A0-FEE4-B8BB-0B545725686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69423" y="5065062"/>
            <a:ext cx="613176" cy="874347"/>
          </a:xfrm>
          <a:prstGeom prst="rect">
            <a:avLst/>
          </a:prstGeom>
        </p:spPr>
      </p:pic>
      <p:sp>
        <p:nvSpPr>
          <p:cNvPr id="17" name="object 47">
            <a:extLst>
              <a:ext uri="{FF2B5EF4-FFF2-40B4-BE49-F238E27FC236}">
                <a16:creationId xmlns:a16="http://schemas.microsoft.com/office/drawing/2014/main" xmlns="" id="{53AC24BD-F45D-44A0-EC9F-83EDF1595E56}"/>
              </a:ext>
            </a:extLst>
          </p:cNvPr>
          <p:cNvSpPr txBox="1"/>
          <p:nvPr/>
        </p:nvSpPr>
        <p:spPr>
          <a:xfrm>
            <a:off x="404814" y="3592992"/>
            <a:ext cx="3064911" cy="53283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58445" marR="5080" indent="-246379">
              <a:lnSpc>
                <a:spcPts val="1850"/>
              </a:lnSpc>
              <a:spcBef>
                <a:spcPts val="355"/>
              </a:spcBef>
            </a:pP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4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.</a:t>
            </a:r>
            <a:r>
              <a:rPr b="1" spc="8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dirty="0" err="1">
                <a:solidFill>
                  <a:srgbClr val="0A1F33"/>
                </a:solidFill>
                <a:latin typeface="Microsoft Sans Serif"/>
                <a:cs typeface="Microsoft Sans Serif"/>
              </a:rPr>
              <a:t>Журнал</a:t>
            </a:r>
            <a:r>
              <a:rPr b="1" spc="114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spc="-10" dirty="0" err="1">
                <a:solidFill>
                  <a:srgbClr val="0A1F33"/>
                </a:solidFill>
                <a:latin typeface="Microsoft Sans Serif"/>
                <a:cs typeface="Microsoft Sans Serif"/>
              </a:rPr>
              <a:t>внеурочной</a:t>
            </a:r>
            <a:r>
              <a:rPr lang="ru-RU" b="1" spc="-10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b="1" spc="-10" dirty="0" err="1">
                <a:solidFill>
                  <a:srgbClr val="0A1F33"/>
                </a:solidFill>
                <a:latin typeface="Microsoft Sans Serif"/>
                <a:cs typeface="Microsoft Sans Serif"/>
              </a:rPr>
              <a:t>деятельности</a:t>
            </a:r>
            <a:endParaRPr b="1" dirty="0">
              <a:latin typeface="Microsoft Sans Serif"/>
              <a:cs typeface="Microsoft Sans Serif"/>
            </a:endParaRPr>
          </a:p>
        </p:txBody>
      </p:sp>
      <p:pic>
        <p:nvPicPr>
          <p:cNvPr id="21" name="object 42">
            <a:extLst>
              <a:ext uri="{FF2B5EF4-FFF2-40B4-BE49-F238E27FC236}">
                <a16:creationId xmlns:a16="http://schemas.microsoft.com/office/drawing/2014/main" xmlns="" id="{7A0A33C2-183D-8FC1-5F69-879FC0FF44F3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flipV="1">
            <a:off x="152481" y="2691405"/>
            <a:ext cx="4131572" cy="45719"/>
          </a:xfrm>
          <a:prstGeom prst="rect">
            <a:avLst/>
          </a:prstGeom>
        </p:spPr>
      </p:pic>
      <p:pic>
        <p:nvPicPr>
          <p:cNvPr id="22" name="object 43">
            <a:extLst>
              <a:ext uri="{FF2B5EF4-FFF2-40B4-BE49-F238E27FC236}">
                <a16:creationId xmlns:a16="http://schemas.microsoft.com/office/drawing/2014/main" xmlns="" id="{E238FC93-AC74-9A92-77E9-C284B2BF32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 flipV="1">
            <a:off x="147996" y="4328075"/>
            <a:ext cx="4131573" cy="45719"/>
          </a:xfrm>
          <a:prstGeom prst="rect">
            <a:avLst/>
          </a:prstGeom>
        </p:spPr>
      </p:pic>
      <p:sp>
        <p:nvSpPr>
          <p:cNvPr id="23" name="object 44">
            <a:extLst>
              <a:ext uri="{FF2B5EF4-FFF2-40B4-BE49-F238E27FC236}">
                <a16:creationId xmlns:a16="http://schemas.microsoft.com/office/drawing/2014/main" xmlns="" id="{8BCB4BB1-7677-A89F-6FD5-EC2E4A61A212}"/>
              </a:ext>
            </a:extLst>
          </p:cNvPr>
          <p:cNvSpPr/>
          <p:nvPr/>
        </p:nvSpPr>
        <p:spPr>
          <a:xfrm>
            <a:off x="2678179" y="1061216"/>
            <a:ext cx="1550228" cy="417070"/>
          </a:xfrm>
          <a:custGeom>
            <a:avLst/>
            <a:gdLst/>
            <a:ahLst/>
            <a:cxnLst/>
            <a:rect l="l" t="t" r="r" b="b"/>
            <a:pathLst>
              <a:path w="1729104" h="482600">
                <a:moveTo>
                  <a:pt x="1487684" y="0"/>
                </a:moveTo>
                <a:lnTo>
                  <a:pt x="241129" y="0"/>
                </a:lnTo>
                <a:lnTo>
                  <a:pt x="192531" y="4898"/>
                </a:lnTo>
                <a:lnTo>
                  <a:pt x="147268" y="18949"/>
                </a:lnTo>
                <a:lnTo>
                  <a:pt x="106308" y="41184"/>
                </a:lnTo>
                <a:lnTo>
                  <a:pt x="70622" y="70635"/>
                </a:lnTo>
                <a:lnTo>
                  <a:pt x="41179" y="106333"/>
                </a:lnTo>
                <a:lnTo>
                  <a:pt x="18948" y="147310"/>
                </a:lnTo>
                <a:lnTo>
                  <a:pt x="4898" y="192598"/>
                </a:lnTo>
                <a:lnTo>
                  <a:pt x="0" y="241229"/>
                </a:lnTo>
                <a:lnTo>
                  <a:pt x="4898" y="289827"/>
                </a:lnTo>
                <a:lnTo>
                  <a:pt x="18948" y="335091"/>
                </a:lnTo>
                <a:lnTo>
                  <a:pt x="41179" y="376050"/>
                </a:lnTo>
                <a:lnTo>
                  <a:pt x="70622" y="411736"/>
                </a:lnTo>
                <a:lnTo>
                  <a:pt x="106308" y="441180"/>
                </a:lnTo>
                <a:lnTo>
                  <a:pt x="147268" y="463411"/>
                </a:lnTo>
                <a:lnTo>
                  <a:pt x="192531" y="477460"/>
                </a:lnTo>
                <a:lnTo>
                  <a:pt x="241129" y="482359"/>
                </a:lnTo>
                <a:lnTo>
                  <a:pt x="1487684" y="482359"/>
                </a:lnTo>
                <a:lnTo>
                  <a:pt x="1536316" y="477460"/>
                </a:lnTo>
                <a:lnTo>
                  <a:pt x="1581604" y="463411"/>
                </a:lnTo>
                <a:lnTo>
                  <a:pt x="1622581" y="441180"/>
                </a:lnTo>
                <a:lnTo>
                  <a:pt x="1658279" y="411736"/>
                </a:lnTo>
                <a:lnTo>
                  <a:pt x="1687730" y="376050"/>
                </a:lnTo>
                <a:lnTo>
                  <a:pt x="1709965" y="335091"/>
                </a:lnTo>
                <a:lnTo>
                  <a:pt x="1724016" y="289827"/>
                </a:lnTo>
                <a:lnTo>
                  <a:pt x="1728914" y="241229"/>
                </a:lnTo>
                <a:lnTo>
                  <a:pt x="1724016" y="192598"/>
                </a:lnTo>
                <a:lnTo>
                  <a:pt x="1709965" y="147310"/>
                </a:lnTo>
                <a:lnTo>
                  <a:pt x="1687730" y="106333"/>
                </a:lnTo>
                <a:lnTo>
                  <a:pt x="1658279" y="70635"/>
                </a:lnTo>
                <a:lnTo>
                  <a:pt x="1622581" y="41184"/>
                </a:lnTo>
                <a:lnTo>
                  <a:pt x="1581604" y="18949"/>
                </a:lnTo>
                <a:lnTo>
                  <a:pt x="1536316" y="4898"/>
                </a:lnTo>
                <a:lnTo>
                  <a:pt x="1487684" y="0"/>
                </a:lnTo>
                <a:close/>
              </a:path>
            </a:pathLst>
          </a:custGeom>
          <a:solidFill>
            <a:srgbClr val="4D8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48">
            <a:extLst>
              <a:ext uri="{FF2B5EF4-FFF2-40B4-BE49-F238E27FC236}">
                <a16:creationId xmlns:a16="http://schemas.microsoft.com/office/drawing/2014/main" xmlns="" id="{4E1F1303-6288-1592-31E5-BBABC53A629D}"/>
              </a:ext>
            </a:extLst>
          </p:cNvPr>
          <p:cNvSpPr txBox="1"/>
          <p:nvPr/>
        </p:nvSpPr>
        <p:spPr>
          <a:xfrm>
            <a:off x="2764723" y="1077980"/>
            <a:ext cx="130683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проактивно</a:t>
            </a:r>
            <a:endParaRPr sz="1900" dirty="0">
              <a:latin typeface="Microsoft Sans Serif"/>
              <a:cs typeface="Microsoft Sans Serif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7872" y="5441428"/>
            <a:ext cx="384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6. Автоматическая ведомость для аттестатов</a:t>
            </a:r>
          </a:p>
        </p:txBody>
      </p:sp>
      <p:sp>
        <p:nvSpPr>
          <p:cNvPr id="26" name="object 47">
            <a:extLst>
              <a:ext uri="{FF2B5EF4-FFF2-40B4-BE49-F238E27FC236}">
                <a16:creationId xmlns:a16="http://schemas.microsoft.com/office/drawing/2014/main" xmlns="" id="{53AC24BD-F45D-44A0-EC9F-83EDF1595E56}"/>
              </a:ext>
            </a:extLst>
          </p:cNvPr>
          <p:cNvSpPr txBox="1"/>
          <p:nvPr/>
        </p:nvSpPr>
        <p:spPr>
          <a:xfrm>
            <a:off x="437130" y="2132671"/>
            <a:ext cx="3693975" cy="53283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58445" marR="5080" indent="-246379">
              <a:lnSpc>
                <a:spcPts val="1850"/>
              </a:lnSpc>
              <a:spcBef>
                <a:spcPts val="355"/>
              </a:spcBef>
            </a:pP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2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.</a:t>
            </a:r>
            <a:r>
              <a:rPr b="1" spc="8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Календарно-тематическое планирование, поурочный план</a:t>
            </a:r>
            <a:endParaRPr b="1" dirty="0">
              <a:latin typeface="Microsoft Sans Serif"/>
              <a:cs typeface="Microsoft Sans Serif"/>
            </a:endParaRPr>
          </a:p>
        </p:txBody>
      </p:sp>
      <p:sp>
        <p:nvSpPr>
          <p:cNvPr id="27" name="object 47">
            <a:extLst>
              <a:ext uri="{FF2B5EF4-FFF2-40B4-BE49-F238E27FC236}">
                <a16:creationId xmlns:a16="http://schemas.microsoft.com/office/drawing/2014/main" xmlns="" id="{53AC24BD-F45D-44A0-EC9F-83EDF1595E56}"/>
              </a:ext>
            </a:extLst>
          </p:cNvPr>
          <p:cNvSpPr txBox="1"/>
          <p:nvPr/>
        </p:nvSpPr>
        <p:spPr>
          <a:xfrm>
            <a:off x="362312" y="4798643"/>
            <a:ext cx="3064911" cy="532838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258445" marR="5080" indent="-246379">
              <a:lnSpc>
                <a:spcPts val="1850"/>
              </a:lnSpc>
              <a:spcBef>
                <a:spcPts val="355"/>
              </a:spcBef>
            </a:pP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5</a:t>
            </a:r>
            <a:r>
              <a:rPr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.</a:t>
            </a:r>
            <a:r>
              <a:rPr b="1" spc="85" dirty="0">
                <a:solidFill>
                  <a:srgbClr val="0A1F33"/>
                </a:solidFill>
                <a:latin typeface="Microsoft Sans Serif"/>
                <a:cs typeface="Microsoft Sans Serif"/>
              </a:rPr>
              <a:t> </a:t>
            </a:r>
            <a:r>
              <a:rPr lang="ru-RU" b="1" dirty="0">
                <a:solidFill>
                  <a:srgbClr val="0A1F33"/>
                </a:solidFill>
                <a:latin typeface="Microsoft Sans Serif"/>
                <a:cs typeface="Microsoft Sans Serif"/>
              </a:rPr>
              <a:t>Отчеты классного руководителя и учителя</a:t>
            </a:r>
            <a:endParaRPr b="1" dirty="0">
              <a:latin typeface="Microsoft Sans Serif"/>
              <a:cs typeface="Microsoft Sans Serif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8EDC3D42-289A-2D3C-B5F3-41C44FD36E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42"/>
          <a:stretch/>
        </p:blipFill>
        <p:spPr>
          <a:xfrm>
            <a:off x="4462581" y="3598017"/>
            <a:ext cx="2693438" cy="3259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81EA1142-3517-5BA5-B42A-CC5C97A888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6" b="-1"/>
          <a:stretch/>
        </p:blipFill>
        <p:spPr>
          <a:xfrm>
            <a:off x="5157091" y="771151"/>
            <a:ext cx="2135090" cy="3078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7F601CE5-52EF-B832-80A5-3F8D27C6758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8" b="47520"/>
          <a:stretch/>
        </p:blipFill>
        <p:spPr>
          <a:xfrm>
            <a:off x="7373187" y="910689"/>
            <a:ext cx="2383365" cy="279926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14740EFE-5DC7-12BB-8D1B-5ADD92B85E0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8" b="8760"/>
          <a:stretch/>
        </p:blipFill>
        <p:spPr>
          <a:xfrm>
            <a:off x="6329176" y="4092745"/>
            <a:ext cx="2838916" cy="1874952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7F601CE5-52EF-B832-80A5-3F8D27C6758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2" t="50261" r="10386" b="-2741"/>
          <a:stretch/>
        </p:blipFill>
        <p:spPr>
          <a:xfrm>
            <a:off x="9756552" y="910689"/>
            <a:ext cx="2407414" cy="294320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8863FB17-4D6A-D366-638C-BC37648CF6C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36" r="2928"/>
          <a:stretch/>
        </p:blipFill>
        <p:spPr>
          <a:xfrm>
            <a:off x="9304254" y="3607648"/>
            <a:ext cx="2795187" cy="3250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92A59D6-FAB2-3B76-CFA6-28502FAB1B65}"/>
              </a:ext>
            </a:extLst>
          </p:cNvPr>
          <p:cNvSpPr/>
          <p:nvPr/>
        </p:nvSpPr>
        <p:spPr>
          <a:xfrm>
            <a:off x="-7973" y="0"/>
            <a:ext cx="209683" cy="2266556"/>
          </a:xfrm>
          <a:prstGeom prst="rect">
            <a:avLst/>
          </a:prstGeom>
          <a:solidFill>
            <a:srgbClr val="FD7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430D7D9-5E21-39B2-C70D-E1112D00D2E2}"/>
              </a:ext>
            </a:extLst>
          </p:cNvPr>
          <p:cNvSpPr/>
          <p:nvPr/>
        </p:nvSpPr>
        <p:spPr>
          <a:xfrm>
            <a:off x="-7973" y="2266556"/>
            <a:ext cx="209683" cy="22479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FBD2CE9-968C-4B62-9BDF-1FE428C840A0}"/>
              </a:ext>
            </a:extLst>
          </p:cNvPr>
          <p:cNvSpPr/>
          <p:nvPr/>
        </p:nvSpPr>
        <p:spPr>
          <a:xfrm>
            <a:off x="-7973" y="4514457"/>
            <a:ext cx="209683" cy="2343543"/>
          </a:xfrm>
          <a:prstGeom prst="rect">
            <a:avLst/>
          </a:prstGeom>
          <a:solidFill>
            <a:srgbClr val="B90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317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619C614-066C-22A0-AF03-BDC82261F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62FFBD9-F9DD-F8DE-0B12-D18D9CB1F082}"/>
              </a:ext>
            </a:extLst>
          </p:cNvPr>
          <p:cNvSpPr/>
          <p:nvPr/>
        </p:nvSpPr>
        <p:spPr>
          <a:xfrm>
            <a:off x="452893" y="333440"/>
            <a:ext cx="25255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 НЕ ВЕДЕТ ЭЛЕКТРОННЫЙ ЖУРНАЛ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35EA0DE-887A-A59D-EE4F-64724AC2C52B}"/>
              </a:ext>
            </a:extLst>
          </p:cNvPr>
          <p:cNvSpPr/>
          <p:nvPr/>
        </p:nvSpPr>
        <p:spPr>
          <a:xfrm>
            <a:off x="3611660" y="305545"/>
            <a:ext cx="44299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АДМИНИСТРАТОРЫ РАСПИСАНИЕ СОЗДАЮТ, </a:t>
            </a:r>
            <a:r>
              <a:rPr lang="ru-RU" sz="1600" b="1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НО: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6449F16-A1A5-DD4E-4B70-D58A142D5AAF}"/>
              </a:ext>
            </a:extLst>
          </p:cNvPr>
          <p:cNvSpPr/>
          <p:nvPr/>
        </p:nvSpPr>
        <p:spPr>
          <a:xfrm>
            <a:off x="8287817" y="333440"/>
            <a:ext cx="35263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ОЦЕНКИ И ДОМАШНИЕ ЗАДАНИЯ СВОЕВРЕМЕННО ПУБЛИКУЮТСЯ В ПОЛНОМ ОБЪЕМЕ, ВСЕ ДАННЫЕ КОРРЕКТНЫЕ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C2E8D557-E4AC-14EE-1E71-A335F011AB43}"/>
              </a:ext>
            </a:extLst>
          </p:cNvPr>
          <p:cNvSpPr/>
          <p:nvPr/>
        </p:nvSpPr>
        <p:spPr>
          <a:xfrm>
            <a:off x="649404" y="3380704"/>
            <a:ext cx="27353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Низкие показатели </a:t>
            </a:r>
            <a:r>
              <a:rPr lang="ru-RU" sz="1600" kern="0" spc="-85" dirty="0">
                <a:latin typeface="Century Gothic" panose="020B0502020202020204" pitchFamily="34" charset="0"/>
              </a:rPr>
              <a:t>цифровой зрелости</a:t>
            </a:r>
          </a:p>
          <a:p>
            <a:endParaRPr lang="ru-RU" sz="1600" kern="0" spc="-85" dirty="0">
              <a:latin typeface="Century Gothic" panose="020B0502020202020204" pitchFamily="34" charset="0"/>
            </a:endParaRPr>
          </a:p>
          <a:p>
            <a:r>
              <a:rPr lang="ru-RU" sz="1600" kern="0" spc="-85" dirty="0">
                <a:latin typeface="Century Gothic" panose="020B0502020202020204" pitchFamily="34" charset="0"/>
              </a:rPr>
              <a:t>Родители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не вовлечены </a:t>
            </a:r>
            <a:r>
              <a:rPr lang="ru-RU" sz="1600" kern="0" spc="-85" dirty="0">
                <a:latin typeface="Century Gothic" panose="020B0502020202020204" pitchFamily="34" charset="0"/>
              </a:rPr>
              <a:t>в учебный процесс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5CA8E457-F5AB-E00C-4691-53127A60983C}"/>
              </a:ext>
            </a:extLst>
          </p:cNvPr>
          <p:cNvSpPr/>
          <p:nvPr/>
        </p:nvSpPr>
        <p:spPr>
          <a:xfrm>
            <a:off x="4077275" y="4911301"/>
            <a:ext cx="417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Родители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слабо</a:t>
            </a:r>
            <a:r>
              <a:rPr lang="ru-RU" sz="1600" kern="0" spc="-85" dirty="0">
                <a:latin typeface="Century Gothic" panose="020B0502020202020204" pitchFamily="34" charset="0"/>
              </a:rPr>
              <a:t> вовлечены в учебный процесс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5F87473-9570-285A-61B1-B55782C8FB33}"/>
              </a:ext>
            </a:extLst>
          </p:cNvPr>
          <p:cNvSpPr/>
          <p:nvPr/>
        </p:nvSpPr>
        <p:spPr>
          <a:xfrm>
            <a:off x="8454472" y="3189811"/>
            <a:ext cx="3302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Цифровая зрелость </a:t>
            </a:r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на высоте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EEA03E1-2A75-BF68-BA39-8C36C37932B8}"/>
              </a:ext>
            </a:extLst>
          </p:cNvPr>
          <p:cNvSpPr/>
          <p:nvPr/>
        </p:nvSpPr>
        <p:spPr>
          <a:xfrm>
            <a:off x="10688715" y="-372610"/>
            <a:ext cx="1503285" cy="318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C1351CC1-30A1-AB07-2137-0D6D3D5716ED}"/>
              </a:ext>
            </a:extLst>
          </p:cNvPr>
          <p:cNvSpPr txBox="1">
            <a:spLocks/>
          </p:cNvSpPr>
          <p:nvPr/>
        </p:nvSpPr>
        <p:spPr>
          <a:xfrm>
            <a:off x="447768" y="-185650"/>
            <a:ext cx="9987595" cy="918555"/>
          </a:xfrm>
        </p:spPr>
        <p:txBody>
          <a:bodyPr/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100000"/>
              </a:lnSpc>
              <a:spcBef>
                <a:spcPts val="600"/>
              </a:spcBef>
            </a:pPr>
            <a:endParaRPr lang="ru-RU" sz="2800" b="1" dirty="0">
              <a:solidFill>
                <a:srgbClr val="0173B2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24C8E67C-EFD7-C808-FB03-C590D4B9825A}"/>
              </a:ext>
            </a:extLst>
          </p:cNvPr>
          <p:cNvCxnSpPr>
            <a:cxnSpLocks/>
          </p:cNvCxnSpPr>
          <p:nvPr/>
        </p:nvCxnSpPr>
        <p:spPr>
          <a:xfrm flipV="1">
            <a:off x="2943769" y="2763427"/>
            <a:ext cx="723305" cy="322"/>
          </a:xfrm>
          <a:prstGeom prst="straightConnector1">
            <a:avLst/>
          </a:prstGeom>
          <a:ln w="412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xmlns="" id="{AFA2BC61-2BCD-0B1C-2D55-21F454633A83}"/>
              </a:ext>
            </a:extLst>
          </p:cNvPr>
          <p:cNvCxnSpPr>
            <a:cxnSpLocks/>
          </p:cNvCxnSpPr>
          <p:nvPr/>
        </p:nvCxnSpPr>
        <p:spPr>
          <a:xfrm flipV="1">
            <a:off x="7692106" y="2664144"/>
            <a:ext cx="723305" cy="322"/>
          </a:xfrm>
          <a:prstGeom prst="straightConnector1">
            <a:avLst/>
          </a:prstGeom>
          <a:ln w="412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35">
            <a:extLst>
              <a:ext uri="{FF2B5EF4-FFF2-40B4-BE49-F238E27FC236}">
                <a16:creationId xmlns:a16="http://schemas.microsoft.com/office/drawing/2014/main" xmlns="" id="{ED79F914-B5A5-AA15-A7CC-3984E17BFFCD}"/>
              </a:ext>
            </a:extLst>
          </p:cNvPr>
          <p:cNvSpPr/>
          <p:nvPr/>
        </p:nvSpPr>
        <p:spPr>
          <a:xfrm>
            <a:off x="328657" y="212289"/>
            <a:ext cx="2905958" cy="1941816"/>
          </a:xfrm>
          <a:prstGeom prst="roundRect">
            <a:avLst/>
          </a:prstGeom>
          <a:noFill/>
          <a:ln w="9525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36">
            <a:extLst>
              <a:ext uri="{FF2B5EF4-FFF2-40B4-BE49-F238E27FC236}">
                <a16:creationId xmlns:a16="http://schemas.microsoft.com/office/drawing/2014/main" xmlns="" id="{14B5AE70-0FBB-EE02-C5E2-1C0EDDBB13AF}"/>
              </a:ext>
            </a:extLst>
          </p:cNvPr>
          <p:cNvSpPr/>
          <p:nvPr/>
        </p:nvSpPr>
        <p:spPr>
          <a:xfrm>
            <a:off x="3499039" y="244849"/>
            <a:ext cx="4429937" cy="1909256"/>
          </a:xfrm>
          <a:prstGeom prst="roundRect">
            <a:avLst/>
          </a:prstGeom>
          <a:noFill/>
          <a:ln w="9525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37">
            <a:extLst>
              <a:ext uri="{FF2B5EF4-FFF2-40B4-BE49-F238E27FC236}">
                <a16:creationId xmlns:a16="http://schemas.microsoft.com/office/drawing/2014/main" xmlns="" id="{14E9DA05-52B5-D009-87D0-A0CB36D691A5}"/>
              </a:ext>
            </a:extLst>
          </p:cNvPr>
          <p:cNvSpPr/>
          <p:nvPr/>
        </p:nvSpPr>
        <p:spPr>
          <a:xfrm>
            <a:off x="8202488" y="245283"/>
            <a:ext cx="3775953" cy="1895064"/>
          </a:xfrm>
          <a:prstGeom prst="roundRect">
            <a:avLst/>
          </a:prstGeom>
          <a:noFill/>
          <a:ln w="9525">
            <a:solidFill>
              <a:srgbClr val="0173B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F33544AE-E038-6ABC-94E7-6515E0AFE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686" y="4906830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40143E63-C54A-8746-FAA2-3AC5C7EAD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2" y="3346349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DA2E8346-C65E-345C-833B-49C779963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02" y="4110317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F353E501-58BC-7393-AF62-53FCA515A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839" y="6002588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04FF8108-7FCC-1C95-51CE-F5C731B82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102" y="3209334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F3FDB1F4-1C17-35C5-A78A-30B646645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111" y="3716767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C0EE7DA9-0567-7454-BAD8-54AADED76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442" y="4332070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0CA0AF5-F834-9C0C-BAA8-983B827CD3B9}"/>
              </a:ext>
            </a:extLst>
          </p:cNvPr>
          <p:cNvSpPr txBox="1"/>
          <p:nvPr/>
        </p:nvSpPr>
        <p:spPr>
          <a:xfrm>
            <a:off x="4069278" y="4373495"/>
            <a:ext cx="3760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Работа администратора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не приносит </a:t>
            </a:r>
            <a:r>
              <a:rPr lang="ru-RU" sz="1600" kern="0" spc="-85" dirty="0">
                <a:latin typeface="Century Gothic" panose="020B0502020202020204" pitchFamily="34" charset="0"/>
              </a:rPr>
              <a:t>ожидаемого эффекта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BD21F22B-C7A4-075E-29AD-1B960FA0E0BA}"/>
              </a:ext>
            </a:extLst>
          </p:cNvPr>
          <p:cNvSpPr/>
          <p:nvPr/>
        </p:nvSpPr>
        <p:spPr>
          <a:xfrm>
            <a:off x="649404" y="4905128"/>
            <a:ext cx="27353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Школа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не исполняет </a:t>
            </a:r>
            <a:r>
              <a:rPr lang="ru-RU" sz="1600" kern="0" spc="-85" dirty="0">
                <a:latin typeface="Century Gothic" panose="020B0502020202020204" pitchFamily="34" charset="0"/>
              </a:rPr>
              <a:t>постановление Правительства РФ № 1241</a:t>
            </a:r>
          </a:p>
        </p:txBody>
      </p:sp>
      <p:pic>
        <p:nvPicPr>
          <p:cNvPr id="36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BC867EC0-A6CB-6C1F-AAEB-4AAACAB4C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2" y="4917901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C56AE129-7872-7668-721C-873B7C8CE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686" y="4379996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41D6371-B6F4-069D-110E-266D634B7FF7}"/>
              </a:ext>
            </a:extLst>
          </p:cNvPr>
          <p:cNvSpPr txBox="1"/>
          <p:nvPr/>
        </p:nvSpPr>
        <p:spPr>
          <a:xfrm>
            <a:off x="8454472" y="4846143"/>
            <a:ext cx="37162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Работа администратора становится по настоящему </a:t>
            </a:r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эффективной</a:t>
            </a:r>
          </a:p>
        </p:txBody>
      </p:sp>
      <p:pic>
        <p:nvPicPr>
          <p:cNvPr id="40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38B7FF52-C64A-9A4C-6649-44C6CEEB7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163" y="4942092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9AAE304B-EDCB-6FD7-A09D-9B99606C5169}"/>
              </a:ext>
            </a:extLst>
          </p:cNvPr>
          <p:cNvSpPr txBox="1"/>
          <p:nvPr/>
        </p:nvSpPr>
        <p:spPr>
          <a:xfrm>
            <a:off x="4129705" y="3295172"/>
            <a:ext cx="36867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У школы появляется инструмент планирования и отчетностей</a:t>
            </a:r>
          </a:p>
        </p:txBody>
      </p:sp>
      <p:pic>
        <p:nvPicPr>
          <p:cNvPr id="42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F52844A6-718A-95C5-78BB-8BB131EB0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464" y="3380139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FBA753BA-B01B-906B-85E4-752AB0D18721}"/>
              </a:ext>
            </a:extLst>
          </p:cNvPr>
          <p:cNvSpPr txBox="1"/>
          <p:nvPr/>
        </p:nvSpPr>
        <p:spPr>
          <a:xfrm>
            <a:off x="3865736" y="818937"/>
            <a:ext cx="4088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УЧИТЕЛЯ НЕ ВЫДАЮТ ДОМАШНИЕ ЗАДАНИЯ И НЕ СТАВЯТ ОЦЕНКИ</a:t>
            </a:r>
          </a:p>
          <a:p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34C29F9F-6C4E-1D89-14F2-68CCC384A0EA}"/>
              </a:ext>
            </a:extLst>
          </p:cNvPr>
          <p:cNvSpPr txBox="1"/>
          <p:nvPr/>
        </p:nvSpPr>
        <p:spPr>
          <a:xfrm>
            <a:off x="3839931" y="1482928"/>
            <a:ext cx="3873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О КОНТИНГЕНТЕ НЕПОЛНЫЕ / </a:t>
            </a:r>
          </a:p>
          <a:p>
            <a:r>
              <a:rPr lang="ru-RU" sz="1600" kern="0" spc="-85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НЕДОСТОВЕРНЫЕ / НЕАКТУАЛЬНЫЕ</a:t>
            </a:r>
            <a:endParaRPr lang="ru-R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642821DB-AF49-53B5-1D68-6145D7EBDDEF}"/>
              </a:ext>
            </a:extLst>
          </p:cNvPr>
          <p:cNvSpPr txBox="1"/>
          <p:nvPr/>
        </p:nvSpPr>
        <p:spPr>
          <a:xfrm>
            <a:off x="4040479" y="3957444"/>
            <a:ext cx="37897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Формируемые отчеты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не достоверны</a:t>
            </a:r>
          </a:p>
        </p:txBody>
      </p:sp>
      <p:pic>
        <p:nvPicPr>
          <p:cNvPr id="52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298E2602-6AEE-202B-AD4A-8FB54ADE6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235" y="3886362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BC7FE06E-0ACB-8C24-79E3-7F3FB7F01C4F}"/>
              </a:ext>
            </a:extLst>
          </p:cNvPr>
          <p:cNvSpPr/>
          <p:nvPr/>
        </p:nvSpPr>
        <p:spPr>
          <a:xfrm>
            <a:off x="4137771" y="6055324"/>
            <a:ext cx="39443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Учителю приходится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дублировать</a:t>
            </a:r>
            <a:r>
              <a:rPr lang="ru-RU" sz="1600" kern="0" spc="-85" dirty="0">
                <a:latin typeface="Century Gothic" panose="020B0502020202020204" pitchFamily="34" charset="0"/>
              </a:rPr>
              <a:t> работу, ведется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двойной учет </a:t>
            </a:r>
            <a:r>
              <a:rPr lang="ru-RU" sz="1600" kern="0" spc="-85" dirty="0">
                <a:latin typeface="Century Gothic" panose="020B0502020202020204" pitchFamily="34" charset="0"/>
              </a:rPr>
              <a:t>успеваемости</a:t>
            </a:r>
            <a:endParaRPr lang="ru-RU" sz="16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477FDB7C-6CB6-C404-5CA4-E3888FA5546B}"/>
              </a:ext>
            </a:extLst>
          </p:cNvPr>
          <p:cNvSpPr txBox="1"/>
          <p:nvPr/>
        </p:nvSpPr>
        <p:spPr>
          <a:xfrm>
            <a:off x="3515190" y="8083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C9CD4A59-B593-5F29-57C1-CB436D5AD453}"/>
              </a:ext>
            </a:extLst>
          </p:cNvPr>
          <p:cNvSpPr txBox="1"/>
          <p:nvPr/>
        </p:nvSpPr>
        <p:spPr>
          <a:xfrm>
            <a:off x="3555139" y="14772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714C0142-07AC-236C-8EFB-68BE7EB7388F}"/>
              </a:ext>
            </a:extLst>
          </p:cNvPr>
          <p:cNvSpPr/>
          <p:nvPr/>
        </p:nvSpPr>
        <p:spPr>
          <a:xfrm>
            <a:off x="8440740" y="3656030"/>
            <a:ext cx="3737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Родители  </a:t>
            </a:r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вовлечены</a:t>
            </a:r>
            <a:r>
              <a:rPr lang="ru-RU" sz="1600" kern="0" spc="-85" dirty="0">
                <a:latin typeface="Century Gothic" panose="020B0502020202020204" pitchFamily="34" charset="0"/>
              </a:rPr>
              <a:t> в учебный процесс: следят за успеваемостью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D85EE536-1915-6FE2-1785-93225C9A4E75}"/>
              </a:ext>
            </a:extLst>
          </p:cNvPr>
          <p:cNvSpPr/>
          <p:nvPr/>
        </p:nvSpPr>
        <p:spPr>
          <a:xfrm>
            <a:off x="8461973" y="4290387"/>
            <a:ext cx="3716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Работа только с </a:t>
            </a:r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одним</a:t>
            </a:r>
            <a:r>
              <a:rPr lang="ru-RU" sz="1600" kern="0" spc="-85" dirty="0">
                <a:latin typeface="Century Gothic" panose="020B0502020202020204" pitchFamily="34" charset="0"/>
              </a:rPr>
              <a:t> источником информации</a:t>
            </a:r>
            <a:endParaRPr lang="ru-RU" sz="1600" dirty="0"/>
          </a:p>
        </p:txBody>
      </p:sp>
      <p:pic>
        <p:nvPicPr>
          <p:cNvPr id="58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A8C1EB2D-DAD9-137F-185E-E46058DB1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555" y="5520213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B2E2A720-04D3-D7D0-4FBC-6E6B00EF63F8}"/>
              </a:ext>
            </a:extLst>
          </p:cNvPr>
          <p:cNvSpPr/>
          <p:nvPr/>
        </p:nvSpPr>
        <p:spPr>
          <a:xfrm>
            <a:off x="8454472" y="5481407"/>
            <a:ext cx="3737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У школы </a:t>
            </a:r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автоматизирована</a:t>
            </a:r>
            <a:r>
              <a:rPr lang="ru-RU" sz="1600" kern="0" spc="-85" dirty="0">
                <a:latin typeface="Century Gothic" panose="020B0502020202020204" pitchFamily="34" charset="0"/>
              </a:rPr>
              <a:t> вся отчетность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72CB8ADB-943B-BF5B-396E-9E7910B995B4}"/>
              </a:ext>
            </a:extLst>
          </p:cNvPr>
          <p:cNvSpPr/>
          <p:nvPr/>
        </p:nvSpPr>
        <p:spPr>
          <a:xfrm>
            <a:off x="611940" y="5845797"/>
            <a:ext cx="3379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Рутинные процессы </a:t>
            </a:r>
            <a:br>
              <a:rPr lang="ru-RU" sz="1600" kern="0" spc="-85" dirty="0">
                <a:latin typeface="Century Gothic" panose="020B0502020202020204" pitchFamily="34" charset="0"/>
              </a:rPr>
            </a:br>
            <a:r>
              <a:rPr lang="ru-RU" sz="1600" kern="0" spc="-85" dirty="0">
                <a:latin typeface="Century Gothic" panose="020B0502020202020204" pitchFamily="34" charset="0"/>
              </a:rPr>
              <a:t>занимают у учителя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много времени</a:t>
            </a:r>
          </a:p>
        </p:txBody>
      </p:sp>
      <p:pic>
        <p:nvPicPr>
          <p:cNvPr id="61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034ED3D2-3ABD-A57D-4E0B-50105AA0D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2" y="5770686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07ECB811-F517-12DA-DC8C-53928CB00221}"/>
              </a:ext>
            </a:extLst>
          </p:cNvPr>
          <p:cNvSpPr txBox="1"/>
          <p:nvPr/>
        </p:nvSpPr>
        <p:spPr>
          <a:xfrm>
            <a:off x="4095804" y="5442228"/>
            <a:ext cx="38580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kern="0" spc="-85" dirty="0">
                <a:latin typeface="Century Gothic" panose="020B0502020202020204" pitchFamily="34" charset="0"/>
              </a:rPr>
              <a:t>Электронный дневник </a:t>
            </a:r>
            <a:r>
              <a:rPr lang="ru-RU" sz="1600" b="1" kern="0" spc="-85" dirty="0">
                <a:solidFill>
                  <a:srgbClr val="FF0000"/>
                </a:solidFill>
                <a:latin typeface="Century Gothic" panose="020B0502020202020204" pitchFamily="34" charset="0"/>
              </a:rPr>
              <a:t>не используется </a:t>
            </a:r>
            <a:r>
              <a:rPr lang="ru-RU" sz="1600" kern="0" spc="-85" dirty="0">
                <a:latin typeface="Century Gothic" panose="020B0502020202020204" pitchFamily="34" charset="0"/>
              </a:rPr>
              <a:t>детьми и их родителями</a:t>
            </a:r>
          </a:p>
        </p:txBody>
      </p:sp>
      <p:pic>
        <p:nvPicPr>
          <p:cNvPr id="64" name="Picture 4" descr="Минус PNG высококачественное изображение - PNG All">
            <a:extLst>
              <a:ext uri="{FF2B5EF4-FFF2-40B4-BE49-F238E27FC236}">
                <a16:creationId xmlns:a16="http://schemas.microsoft.com/office/drawing/2014/main" xmlns="" id="{9E2E1122-D752-B86F-6D2A-9ACBA44E1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572" y="5452224"/>
            <a:ext cx="45719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FE659758-4C6E-40D5-97E4-0D84711F6A17}"/>
              </a:ext>
            </a:extLst>
          </p:cNvPr>
          <p:cNvSpPr txBox="1"/>
          <p:nvPr/>
        </p:nvSpPr>
        <p:spPr>
          <a:xfrm>
            <a:off x="8491955" y="6027003"/>
            <a:ext cx="367881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b="1" kern="0" spc="-85" dirty="0">
                <a:solidFill>
                  <a:schemeClr val="accent6"/>
                </a:solidFill>
                <a:latin typeface="Century Gothic" panose="020B0502020202020204" pitchFamily="34" charset="0"/>
              </a:rPr>
              <a:t>Высокая управляемость </a:t>
            </a:r>
            <a:r>
              <a:rPr lang="ru-RU" sz="1600" kern="0" spc="-85" dirty="0">
                <a:latin typeface="Century Gothic" panose="020B0502020202020204" pitchFamily="34" charset="0"/>
              </a:rPr>
              <a:t>учебным процессом у всех участников образовательных отношений</a:t>
            </a:r>
            <a:endParaRPr lang="ru-RU" sz="1600" dirty="0"/>
          </a:p>
        </p:txBody>
      </p:sp>
      <p:pic>
        <p:nvPicPr>
          <p:cNvPr id="67" name="Picture 6" descr="плюс PNG и картинки пнг | рисунок Векторы и PSD | Бесплатная загрузка на  Pngtree">
            <a:extLst>
              <a:ext uri="{FF2B5EF4-FFF2-40B4-BE49-F238E27FC236}">
                <a16:creationId xmlns:a16="http://schemas.microsoft.com/office/drawing/2014/main" xmlns="" id="{C0E35DF3-EB3E-5E70-DB40-58B5B901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646" y="6055324"/>
            <a:ext cx="333309" cy="33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A0EF368-592E-4E6F-9B8F-FFDAD6162E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636" y="1777694"/>
            <a:ext cx="2402675" cy="18020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B3BC736-F196-3610-D78F-A47B63102B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923" y="1646295"/>
            <a:ext cx="2402675" cy="1802007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27C39977-71A7-E9F7-8D13-D3B1D51258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650" y="1543587"/>
            <a:ext cx="2324653" cy="174349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4EDBDD73-7179-C890-A1D6-15F72195DD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31" y="2214180"/>
            <a:ext cx="1592091" cy="119406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51E15B58-FA2E-4E2C-478F-F717DC8E56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21" y="1913120"/>
            <a:ext cx="2163515" cy="162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978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4379</TotalTime>
  <Words>393</Words>
  <Application>Microsoft Office PowerPoint</Application>
  <PresentationFormat>Широкоэкранный</PresentationFormat>
  <Paragraphs>82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Century Gothic</vt:lpstr>
      <vt:lpstr>Microsoft Sans Serif</vt:lpstr>
      <vt:lpstr>Open Sans</vt:lpstr>
      <vt:lpstr>Open Sans Semibold</vt:lpstr>
      <vt:lpstr>Raleway</vt:lpstr>
      <vt:lpstr>Roboto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Раджаб</dc:creator>
  <cp:lastModifiedBy>Admin</cp:lastModifiedBy>
  <cp:revision>67</cp:revision>
  <dcterms:created xsi:type="dcterms:W3CDTF">2025-08-09T07:41:44Z</dcterms:created>
  <dcterms:modified xsi:type="dcterms:W3CDTF">2025-12-01T14:37:35Z</dcterms:modified>
</cp:coreProperties>
</file>