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70" r:id="rId2"/>
    <p:sldId id="350" r:id="rId3"/>
    <p:sldId id="366" r:id="rId4"/>
    <p:sldId id="367" r:id="rId5"/>
    <p:sldId id="365" r:id="rId6"/>
    <p:sldId id="368" r:id="rId7"/>
    <p:sldId id="372" r:id="rId8"/>
  </p:sldIdLst>
  <p:sldSz cx="12192000" cy="685800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CC"/>
    <a:srgbClr val="CCECFF"/>
    <a:srgbClr val="6C0A98"/>
    <a:srgbClr val="243B7E"/>
    <a:srgbClr val="EBE5EB"/>
    <a:srgbClr val="E5F5FF"/>
    <a:srgbClr val="CCFFFF"/>
    <a:srgbClr val="E4EFF0"/>
    <a:srgbClr val="FFFFFF"/>
    <a:srgbClr val="B0DDE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125E5076-3810-47DD-B79F-674D7AD40C01}" styleName="Темный стиль 1 - акцент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C4B1156A-380E-4F78-BDF5-A606A8083BF9}" styleName="Средний стиль 4 - акцент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495" autoAdjust="0"/>
    <p:restoredTop sz="94660"/>
  </p:normalViewPr>
  <p:slideViewPr>
    <p:cSldViewPr snapToGrid="0" showGuides="1">
      <p:cViewPr varScale="1">
        <p:scale>
          <a:sx n="115" d="100"/>
          <a:sy n="115" d="100"/>
        </p:scale>
        <p:origin x="342" y="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58F164-A9EC-40BD-8FF3-564EB4219109}" type="datetimeFigureOut">
              <a:rPr lang="ru-RU" smtClean="0"/>
              <a:pPr/>
              <a:t>18.04.2022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DA417BD-18AE-40BD-9ACA-D5227249BC1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37692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CB412A-AA7B-4B9F-BA2D-0B2A8879242B}" type="datetime1">
              <a:rPr lang="ru-RU" smtClean="0"/>
              <a:pPr/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99B56-F507-4122-AD6D-CE46C0E1BD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6338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56EAE0-C927-4D55-94FB-AEF253428BEB}" type="datetime1">
              <a:rPr lang="ru-RU" smtClean="0"/>
              <a:pPr/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99B56-F507-4122-AD6D-CE46C0E1BD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22476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5B4088-C798-420D-94D2-493868D1DC2A}" type="datetime1">
              <a:rPr lang="ru-RU" smtClean="0"/>
              <a:pPr/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99B56-F507-4122-AD6D-CE46C0E1BD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17710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99DB86-F3CB-4E63-AA24-C80427AA0689}" type="datetime1">
              <a:rPr lang="ru-RU" smtClean="0"/>
              <a:pPr/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99B56-F507-4122-AD6D-CE46C0E1BD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89775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C0C2A-40F1-41B3-8BD4-3F39C4711B88}" type="datetime1">
              <a:rPr lang="ru-RU" smtClean="0"/>
              <a:pPr/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99B56-F507-4122-AD6D-CE46C0E1BD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91725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F948F4-1549-402A-B6EF-78C5A580B4E4}" type="datetime1">
              <a:rPr lang="ru-RU" smtClean="0"/>
              <a:pPr/>
              <a:t>18.04.2022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99B56-F507-4122-AD6D-CE46C0E1BD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4853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EE9895-C7E6-4D8E-8029-F982757D4BBE}" type="datetime1">
              <a:rPr lang="ru-RU" smtClean="0"/>
              <a:pPr/>
              <a:t>18.04.2022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99B56-F507-4122-AD6D-CE46C0E1BD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17578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AADD12-1D1D-4B5A-97C6-C92217BF790E}" type="datetime1">
              <a:rPr lang="ru-RU" smtClean="0"/>
              <a:pPr/>
              <a:t>18.04.2022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99B56-F507-4122-AD6D-CE46C0E1BD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743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AF2A07-B161-4351-BA20-B42A2452A7C3}" type="datetime1">
              <a:rPr lang="ru-RU" smtClean="0"/>
              <a:pPr/>
              <a:t>18.04.2022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99B56-F507-4122-AD6D-CE46C0E1BD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664796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009A2C-3252-4209-9DC2-94851D66CEAC}" type="datetime1">
              <a:rPr lang="ru-RU" smtClean="0"/>
              <a:pPr/>
              <a:t>18.04.2022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99B56-F507-4122-AD6D-CE46C0E1BD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93268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DE0442-C5A9-46C8-8F72-666391844E8C}" type="datetime1">
              <a:rPr lang="ru-RU" smtClean="0"/>
              <a:pPr/>
              <a:t>18.04.2022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99B56-F507-4122-AD6D-CE46C0E1BD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3244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5EB">
            <a:alpha val="50196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CBECBB-B576-4C12-8713-FC25B93F62A8}" type="datetime1">
              <a:rPr lang="ru-RU" smtClean="0"/>
              <a:pPr/>
              <a:t>18.04.2022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A99B56-F507-4122-AD6D-CE46C0E1BD72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77117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3043EFD-63CC-43AE-8D58-475A5124921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  <a14:imgEffect>
                      <a14:brightnessContrast brigh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6953" b="8672"/>
          <a:stretch/>
        </p:blipFill>
        <p:spPr>
          <a:xfrm rot="10800000"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B985791-794A-49B3-BC32-7C04A75AF5FE}"/>
              </a:ext>
            </a:extLst>
          </p:cNvPr>
          <p:cNvSpPr txBox="1"/>
          <p:nvPr/>
        </p:nvSpPr>
        <p:spPr>
          <a:xfrm>
            <a:off x="1074326" y="2430174"/>
            <a:ext cx="886648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подготовке кадров образовательными организациями среднего профессионального образования в Республике Дагестан в соответствии с потребностями экономики региона</a:t>
            </a:r>
            <a:endParaRPr lang="ru-RU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5D44C49-2000-4E29-942B-47AB1B38384C}"/>
              </a:ext>
            </a:extLst>
          </p:cNvPr>
          <p:cNvSpPr txBox="1"/>
          <p:nvPr/>
        </p:nvSpPr>
        <p:spPr>
          <a:xfrm>
            <a:off x="1074325" y="427566"/>
            <a:ext cx="104637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Коллегия министерства образования и науки </a:t>
            </a:r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Республики Дагестан 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3665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288803" y="44484"/>
            <a:ext cx="84362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all" dirty="0" smtClean="0">
                <a:solidFill>
                  <a:srgbClr val="243B7E"/>
                </a:solidFill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          СИСТЕМА </a:t>
            </a:r>
            <a:r>
              <a:rPr lang="ru-RU" b="1" cap="all" dirty="0">
                <a:solidFill>
                  <a:srgbClr val="243B7E"/>
                </a:solidFill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СРЕДНЕГО ПРОФЕССИОНАЛЬНОГО ОБРАЗОВАНИЯ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97E8BDA9-B684-4C95-B17F-4EE96A699C5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83395" y="3119059"/>
            <a:ext cx="6308605" cy="3738941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9B74964C-E877-43ED-B8E7-29C4537AC0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4221055"/>
            <a:ext cx="5862103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914400"/>
            <a:r>
              <a:rPr lang="ru-RU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Всего образовательных организаций СПО – 85</a:t>
            </a:r>
          </a:p>
          <a:p>
            <a:pPr algn="ctr" defTabSz="914400"/>
            <a:r>
              <a:rPr lang="ru-RU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Приём в 2021/2022 учебном году – </a:t>
            </a:r>
            <a:r>
              <a:rPr lang="ru-RU" sz="2000" b="1" dirty="0" smtClean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20,1 </a:t>
            </a:r>
            <a:r>
              <a:rPr lang="ru-RU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тыс.человек</a:t>
            </a:r>
          </a:p>
          <a:p>
            <a:pPr algn="ctr"/>
            <a:r>
              <a:rPr lang="ru-RU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Выпуск в 2021/2022 учебном году – 14,5 тыс. человек</a:t>
            </a:r>
          </a:p>
          <a:p>
            <a:pPr algn="ctr" defTabSz="914400"/>
            <a:r>
              <a:rPr lang="ru-RU" sz="2000" b="1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Количество реализуемых образовательных программ - 114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405F9F24-9D50-4709-8CC5-FB7262A215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1294" y="413816"/>
            <a:ext cx="5904689" cy="3807239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18"/>
          <a:stretch/>
        </p:blipFill>
        <p:spPr bwMode="auto">
          <a:xfrm>
            <a:off x="5883395" y="413816"/>
            <a:ext cx="6308605" cy="27052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71029647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C612C57F-1E4F-4405-806C-69ECB2133391}"/>
              </a:ext>
            </a:extLst>
          </p:cNvPr>
          <p:cNvSpPr txBox="1"/>
          <p:nvPr/>
        </p:nvSpPr>
        <p:spPr>
          <a:xfrm>
            <a:off x="389107" y="28140"/>
            <a:ext cx="11546732" cy="3693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b="1" cap="all">
                <a:solidFill>
                  <a:srgbClr val="243B7E"/>
                </a:solidFill>
                <a:latin typeface="Cambria" pitchFamily="18" charset="0"/>
                <a:ea typeface="Cambria" pitchFamily="18" charset="0"/>
                <a:cs typeface="Arial" panose="020B0604020202020204" pitchFamily="34" charset="0"/>
              </a:defRPr>
            </a:lvl1pPr>
          </a:lstStyle>
          <a:p>
            <a:r>
              <a:rPr lang="ru-RU" dirty="0" smtClean="0"/>
              <a:t>Контрольные цифра приема на обучение по программам СПО</a:t>
            </a:r>
            <a:endParaRPr lang="ru-RU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121" y="397472"/>
            <a:ext cx="8506045" cy="6250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5656" y="663286"/>
            <a:ext cx="3328248" cy="554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41522187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0BA5F6D7-62FA-46EC-8705-864F58AC99A4}"/>
              </a:ext>
            </a:extLst>
          </p:cNvPr>
          <p:cNvSpPr txBox="1"/>
          <p:nvPr/>
        </p:nvSpPr>
        <p:spPr>
          <a:xfrm>
            <a:off x="-1" y="420767"/>
            <a:ext cx="6096001" cy="64197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ctr">
              <a:lnSpc>
                <a:spcPct val="107000"/>
              </a:lnSpc>
              <a:spcAft>
                <a:spcPts val="800"/>
              </a:spcAft>
              <a:tabLst>
                <a:tab pos="630555" algn="l"/>
              </a:tabLst>
            </a:pPr>
            <a:endParaRPr lang="ru-RU" sz="1600" b="1" dirty="0">
              <a:solidFill>
                <a:srgbClr val="00206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indent="450215" algn="ctr">
              <a:lnSpc>
                <a:spcPct val="107000"/>
              </a:lnSpc>
              <a:spcAft>
                <a:spcPts val="800"/>
              </a:spcAft>
              <a:tabLst>
                <a:tab pos="630555" algn="l"/>
              </a:tabLst>
            </a:pPr>
            <a:r>
              <a:rPr lang="ru-RU" sz="1600" b="1" dirty="0">
                <a:solidFill>
                  <a:srgbClr val="6C0A9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ЦЕНТР </a:t>
            </a:r>
            <a:br>
              <a:rPr lang="ru-RU" sz="1600" b="1" dirty="0">
                <a:solidFill>
                  <a:srgbClr val="6C0A9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6C0A9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              ОПЕРЕЖАЮЩЕЙ ПРОФЕССИОНАЛЬНОЙ</a:t>
            </a:r>
            <a:br>
              <a:rPr lang="ru-RU" sz="1600" b="1" dirty="0">
                <a:solidFill>
                  <a:srgbClr val="6C0A9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6C0A9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           ПОДГОТОВКИ РЕСПУБЛИКИ ДАГЕСТАН </a:t>
            </a:r>
          </a:p>
          <a:p>
            <a:pPr indent="450215" algn="just">
              <a:lnSpc>
                <a:spcPct val="107000"/>
              </a:lnSpc>
              <a:spcAft>
                <a:spcPts val="800"/>
              </a:spcAft>
              <a:tabLst>
                <a:tab pos="630555" algn="l"/>
              </a:tabLst>
            </a:pPr>
            <a:r>
              <a:rPr lang="ru-RU" sz="1600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                 </a:t>
            </a:r>
            <a:r>
              <a:rPr lang="ru-RU" sz="1600" b="1" dirty="0"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С момента открытия 11 ноября 2020 года:</a:t>
            </a:r>
            <a:endParaRPr lang="ru-RU" sz="1600" b="1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600"/>
              </a:spcAft>
              <a:buBlip>
                <a:blip r:embed="rId2"/>
              </a:buBlip>
              <a:tabLst>
                <a:tab pos="630555" algn="l"/>
              </a:tabLst>
            </a:pPr>
            <a:r>
              <a:rPr lang="ru-RU" sz="16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охвачено деятельностью ЦОПП – </a:t>
            </a:r>
            <a:r>
              <a:rPr lang="ru-RU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108 тысяч человек</a:t>
            </a:r>
            <a:endParaRPr lang="ru-RU" sz="1200" b="1" dirty="0">
              <a:solidFill>
                <a:srgbClr val="FF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600"/>
              </a:spcAft>
              <a:buBlip>
                <a:blip r:embed="rId2"/>
              </a:buBlip>
              <a:tabLst>
                <a:tab pos="630555" algn="l"/>
              </a:tabLst>
            </a:pPr>
            <a:r>
              <a:rPr lang="ru-RU" sz="16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прошли обучение – </a:t>
            </a:r>
            <a:r>
              <a:rPr lang="ru-RU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2,7 тысяч человек</a:t>
            </a:r>
          </a:p>
          <a:p>
            <a:pPr marL="285750" indent="-285750" algn="just">
              <a:spcAft>
                <a:spcPts val="600"/>
              </a:spcAft>
              <a:buBlip>
                <a:blip r:embed="rId2"/>
              </a:buBlip>
              <a:tabLst>
                <a:tab pos="630555" algn="l"/>
              </a:tabLst>
            </a:pPr>
            <a:r>
              <a:rPr lang="ru-RU" sz="16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профориентация – </a:t>
            </a:r>
            <a:r>
              <a:rPr lang="ru-RU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105,2 тысяч человек</a:t>
            </a:r>
          </a:p>
          <a:p>
            <a:pPr marL="285750" indent="-285750" algn="just">
              <a:spcAft>
                <a:spcPts val="600"/>
              </a:spcAft>
              <a:buBlip>
                <a:blip r:embed="rId2"/>
              </a:buBlip>
              <a:tabLst>
                <a:tab pos="630555" algn="l"/>
              </a:tabLst>
            </a:pPr>
            <a:r>
              <a:rPr lang="ru-RU" sz="1600" b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разработано образовательных программ – </a:t>
            </a:r>
            <a:r>
              <a:rPr lang="ru-RU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50</a:t>
            </a:r>
          </a:p>
          <a:p>
            <a:pPr marL="285750" indent="-285750" algn="just">
              <a:spcAft>
                <a:spcPts val="600"/>
              </a:spcAft>
              <a:buBlip>
                <a:blip r:embed="rId2"/>
              </a:buBlip>
              <a:tabLst>
                <a:tab pos="630555" algn="l"/>
              </a:tabLst>
            </a:pPr>
            <a:r>
              <a:rPr lang="ru-RU" sz="16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договоров/соглашений о сотрудничестве - </a:t>
            </a:r>
            <a:r>
              <a:rPr lang="ru-RU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227 </a:t>
            </a:r>
          </a:p>
          <a:p>
            <a:pPr marL="285750" indent="-285750" algn="just">
              <a:spcAft>
                <a:spcPts val="600"/>
              </a:spcAft>
              <a:buBlip>
                <a:blip r:embed="rId2"/>
              </a:buBlip>
              <a:tabLst>
                <a:tab pos="630555" algn="l"/>
              </a:tabLst>
            </a:pPr>
            <a:r>
              <a:rPr lang="ru-RU" sz="160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6 соглашений между Министерством образования и науки РД и ведущими министерствами региона </a:t>
            </a:r>
            <a:endParaRPr lang="ru-RU" sz="12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600"/>
              </a:spcAft>
              <a:buBlip>
                <a:blip r:embed="rId2"/>
              </a:buBlip>
              <a:tabLst>
                <a:tab pos="630555" algn="l"/>
              </a:tabLst>
            </a:pPr>
            <a:r>
              <a:rPr lang="ru-RU" sz="1600" b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12 соглашений с ЦОПП других субъектов РФ</a:t>
            </a:r>
            <a:endParaRPr lang="ru-RU" sz="12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600"/>
              </a:spcAft>
              <a:buBlip>
                <a:blip r:embed="rId2"/>
              </a:buBlip>
              <a:tabLst>
                <a:tab pos="630555" algn="l"/>
              </a:tabLst>
            </a:pPr>
            <a:r>
              <a:rPr lang="ru-RU" sz="1600" b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24 договора о сетевом взаимодействии с колледжами Республики Дагестан</a:t>
            </a:r>
            <a:endParaRPr lang="ru-RU" sz="12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600"/>
              </a:spcAft>
              <a:buBlip>
                <a:blip r:embed="rId2"/>
              </a:buBlip>
              <a:tabLst>
                <a:tab pos="630555" algn="l"/>
              </a:tabLst>
            </a:pPr>
            <a:r>
              <a:rPr lang="ru-RU" sz="1600" b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4 соглашения с вузами Республики Дагестан</a:t>
            </a:r>
            <a:endParaRPr lang="ru-RU" sz="12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600"/>
              </a:spcAft>
              <a:buBlip>
                <a:blip r:embed="rId2"/>
              </a:buBlip>
              <a:tabLst>
                <a:tab pos="630555" algn="l"/>
              </a:tabLst>
            </a:pPr>
            <a:r>
              <a:rPr lang="ru-RU" sz="1600" b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5 соглашений с организациями дополнительного образования и дополнительного профессионального образования</a:t>
            </a:r>
            <a:endParaRPr lang="ru-RU" sz="12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  <a:p>
            <a:pPr marL="285750" indent="-285750" algn="just">
              <a:spcAft>
                <a:spcPts val="600"/>
              </a:spcAft>
              <a:buBlip>
                <a:blip r:embed="rId2"/>
              </a:buBlip>
              <a:tabLst>
                <a:tab pos="630555" algn="l"/>
              </a:tabLst>
            </a:pPr>
            <a:r>
              <a:rPr lang="ru-RU" sz="1600" b="0" dirty="0">
                <a:effectLst/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176 соглашений с работодателями</a:t>
            </a:r>
            <a:endParaRPr lang="ru-RU" sz="1200" dirty="0">
              <a:effectLst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EF6125AE-6CF5-4AB0-A646-7B0577E278F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06" y="771748"/>
            <a:ext cx="1089498" cy="109596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C612C57F-1E4F-4405-806C-69ECB2133391}"/>
              </a:ext>
            </a:extLst>
          </p:cNvPr>
          <p:cNvSpPr txBox="1"/>
          <p:nvPr/>
        </p:nvSpPr>
        <p:spPr>
          <a:xfrm>
            <a:off x="389107" y="28140"/>
            <a:ext cx="11546732" cy="646331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algn="ctr">
              <a:defRPr b="1" cap="all">
                <a:solidFill>
                  <a:srgbClr val="243B7E"/>
                </a:solidFill>
                <a:latin typeface="Cambria" pitchFamily="18" charset="0"/>
                <a:ea typeface="Cambria" pitchFamily="18" charset="0"/>
                <a:cs typeface="Arial" panose="020B0604020202020204" pitchFamily="34" charset="0"/>
              </a:defRPr>
            </a:lvl1pPr>
          </a:lstStyle>
          <a:p>
            <a:r>
              <a:rPr lang="ru-RU" dirty="0"/>
              <a:t>Федеральный проект «Молодые профессионалы </a:t>
            </a:r>
            <a:br>
              <a:rPr lang="ru-RU" dirty="0"/>
            </a:br>
            <a:r>
              <a:rPr lang="ru-RU" dirty="0"/>
              <a:t>(Повышение конкурентоспособности профессионального образования)»</a:t>
            </a: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5C21B86-EE39-40A3-9694-7BEFB3E966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3837" y="771747"/>
            <a:ext cx="1079913" cy="1095963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0F0D162B-8DE7-41A1-8E9E-DBA0B691E735}"/>
              </a:ext>
            </a:extLst>
          </p:cNvPr>
          <p:cNvSpPr txBox="1"/>
          <p:nvPr/>
        </p:nvSpPr>
        <p:spPr>
          <a:xfrm>
            <a:off x="6095999" y="687461"/>
            <a:ext cx="5988996" cy="63094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indent="450215" algn="ctr"/>
            <a:r>
              <a:rPr lang="ru-RU" sz="1600" b="1" dirty="0">
                <a:solidFill>
                  <a:srgbClr val="6C0A9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МАСТЕРСКИЕ, </a:t>
            </a:r>
            <a:br>
              <a:rPr lang="ru-RU" sz="1600" b="1" dirty="0">
                <a:solidFill>
                  <a:srgbClr val="6C0A9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6C0A9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 ОСНАЩЕННЫЕ СОВРЕМЕННОЙ</a:t>
            </a:r>
            <a:br>
              <a:rPr lang="ru-RU" sz="1600" b="1" dirty="0">
                <a:solidFill>
                  <a:srgbClr val="6C0A9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</a:br>
            <a:r>
              <a:rPr lang="ru-RU" sz="1600" b="1" dirty="0">
                <a:solidFill>
                  <a:srgbClr val="6C0A98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</a:rPr>
              <a:t>      МАТЕРИАЛЬНО-ТЕХНИЧЕСКОЙ БАЗОЙ</a:t>
            </a:r>
          </a:p>
          <a:p>
            <a:pPr indent="450215" algn="just"/>
            <a:endParaRPr lang="ru-RU" sz="16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/>
            <a:endParaRPr lang="ru-RU" sz="1000" dirty="0">
              <a:solidFill>
                <a:srgbClr val="000000"/>
              </a:solidFill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 algn="just">
              <a:buBlip>
                <a:blip r:embed="rId5"/>
              </a:buBlip>
            </a:pPr>
            <a:r>
              <a:rPr lang="ru-RU" b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2020 год </a:t>
            </a:r>
            <a:r>
              <a:rPr lang="ru-RU" sz="1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– </a:t>
            </a:r>
            <a:r>
              <a:rPr lang="ru-RU" sz="2000" b="1" dirty="0">
                <a:solidFill>
                  <a:srgbClr val="FF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5</a:t>
            </a:r>
            <a:r>
              <a:rPr lang="ru-RU" sz="1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мастерских по компетенциям: </a:t>
            </a:r>
            <a:r>
              <a:rPr lang="ru-RU" sz="160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Программные решения для бизнеса; Веб-дизайн и разработка; Разработка мобильных приложений; Информационные кабельные сети; эксплуатация кабельных линий электропередач.</a:t>
            </a:r>
            <a:endParaRPr lang="ru-RU" sz="1400" i="1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 algn="just">
              <a:buBlip>
                <a:blip r:embed="rId5"/>
              </a:buBlip>
            </a:pPr>
            <a:r>
              <a:rPr lang="ru-RU" b="1" dirty="0">
                <a:solidFill>
                  <a:srgbClr val="00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2021 год </a:t>
            </a:r>
            <a:r>
              <a:rPr lang="ru-RU" sz="1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– </a:t>
            </a:r>
            <a:r>
              <a:rPr lang="ru-RU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8</a:t>
            </a:r>
            <a:r>
              <a:rPr lang="ru-RU" sz="1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мастерских по компетенциям: </a:t>
            </a:r>
            <a:r>
              <a:rPr lang="ru-RU" sz="160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Фрезерные работы на станках с ЧПУ; Токарные работы на станках с ЧПУ; Инженерный дизайн CAD; Реверсивный инжиниринг; Кузовной ремонт; Ремонт и обслуживание легковых автомобилей; Окраска автомобиля; Обслуживание грузовой техники.</a:t>
            </a:r>
            <a:endParaRPr lang="ru-RU" sz="1400" i="1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 algn="just">
              <a:buBlip>
                <a:blip r:embed="rId5"/>
              </a:buBlip>
            </a:pPr>
            <a:r>
              <a:rPr lang="ru-RU" sz="1600" b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2022 год </a:t>
            </a:r>
            <a:r>
              <a:rPr lang="ru-RU" sz="1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– </a:t>
            </a:r>
            <a:r>
              <a:rPr lang="ru-RU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12</a:t>
            </a:r>
            <a:r>
              <a:rPr lang="ru-RU" sz="1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мастерских по компетенциям: </a:t>
            </a:r>
            <a:r>
              <a:rPr lang="ru-RU" sz="1600" i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Кирпичная кладка; Облицовка плиткой; Плотницкое дело; Сварочные технологии; Электромонтаж; Архитектура; Ландшафтный дизайн, Медицинский и социальный уход; Лабораторный медицинский анализ; Стоматология ортопедическая; Пожарная безопасность; Социальная работа.</a:t>
            </a:r>
            <a:endParaRPr lang="ru-RU" sz="1400" i="1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 algn="just">
              <a:buBlip>
                <a:blip r:embed="rId5"/>
              </a:buBlip>
            </a:pPr>
            <a:r>
              <a:rPr lang="ru-RU" sz="1600" b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2023 год </a:t>
            </a:r>
            <a:r>
              <a:rPr lang="ru-RU" sz="1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– </a:t>
            </a:r>
            <a:r>
              <a:rPr lang="ru-RU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15</a:t>
            </a:r>
            <a:r>
              <a:rPr lang="ru-RU" sz="1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мастерских.</a:t>
            </a:r>
            <a:endParaRPr lang="ru-RU" sz="1400" dirty="0">
              <a:effectLst/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285750" indent="-285750" algn="just">
              <a:buBlip>
                <a:blip r:embed="rId5"/>
              </a:buBlip>
            </a:pPr>
            <a:r>
              <a:rPr lang="ru-RU" sz="1600" b="1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2024 год </a:t>
            </a:r>
            <a:r>
              <a:rPr lang="ru-RU" sz="1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– </a:t>
            </a:r>
            <a:r>
              <a:rPr lang="ru-RU" sz="2000" b="1" dirty="0">
                <a:solidFill>
                  <a:srgbClr val="FF0000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14</a:t>
            </a:r>
            <a:r>
              <a:rPr lang="ru-RU" sz="1600" dirty="0">
                <a:solidFill>
                  <a:srgbClr val="000000"/>
                </a:solidFill>
                <a:effectLst/>
                <a:latin typeface="Cambria" panose="02040503050406030204" pitchFamily="18" charset="0"/>
                <a:ea typeface="Cambria" panose="02040503050406030204" pitchFamily="18" charset="0"/>
              </a:rPr>
              <a:t> мастерских</a:t>
            </a:r>
            <a:r>
              <a:rPr lang="ru-RU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2137752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3440AD0-50EC-4A55-929A-3E60BB0D8640}"/>
              </a:ext>
            </a:extLst>
          </p:cNvPr>
          <p:cNvSpPr/>
          <p:nvPr/>
        </p:nvSpPr>
        <p:spPr>
          <a:xfrm>
            <a:off x="0" y="196534"/>
            <a:ext cx="120720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all" dirty="0" smtClean="0">
                <a:solidFill>
                  <a:srgbClr val="243B7E"/>
                </a:solidFill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показатели </a:t>
            </a:r>
            <a:r>
              <a:rPr lang="ru-RU" b="1" cap="all" dirty="0">
                <a:solidFill>
                  <a:srgbClr val="243B7E"/>
                </a:solidFill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проведения итоговой и промежуточной аттестации в форме </a:t>
            </a:r>
            <a:r>
              <a:rPr lang="ru-RU" b="1" cap="all" dirty="0" smtClean="0">
                <a:solidFill>
                  <a:srgbClr val="243B7E"/>
                </a:solidFill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/>
            </a:r>
            <a:br>
              <a:rPr lang="ru-RU" b="1" cap="all" dirty="0" smtClean="0">
                <a:solidFill>
                  <a:srgbClr val="243B7E"/>
                </a:solidFill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</a:br>
            <a:r>
              <a:rPr lang="ru-RU" b="1" cap="all" dirty="0" smtClean="0">
                <a:solidFill>
                  <a:srgbClr val="243B7E"/>
                </a:solidFill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демонстрационного </a:t>
            </a:r>
            <a:r>
              <a:rPr lang="ru-RU" b="1" cap="all" dirty="0">
                <a:solidFill>
                  <a:srgbClr val="243B7E"/>
                </a:solidFill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экзамена в 2020-2024 </a:t>
            </a:r>
            <a:r>
              <a:rPr lang="ru-RU" b="1" cap="all" dirty="0" smtClean="0">
                <a:solidFill>
                  <a:srgbClr val="243B7E"/>
                </a:solidFill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гг</a:t>
            </a:r>
            <a:r>
              <a:rPr lang="ru-RU" b="1" cap="all" dirty="0">
                <a:solidFill>
                  <a:srgbClr val="243B7E"/>
                </a:solidFill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39487"/>
            <a:ext cx="12024000" cy="5808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299085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DC8C4524-1B7D-4ECC-9286-7E968B28CA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1976" y="665378"/>
            <a:ext cx="11811000" cy="6011207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E3440AD0-50EC-4A55-929A-3E60BB0D8640}"/>
              </a:ext>
            </a:extLst>
          </p:cNvPr>
          <p:cNvSpPr/>
          <p:nvPr/>
        </p:nvSpPr>
        <p:spPr>
          <a:xfrm>
            <a:off x="0" y="-3"/>
            <a:ext cx="1207202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cap="all" dirty="0" err="1">
                <a:solidFill>
                  <a:srgbClr val="243B7E"/>
                </a:solidFill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показателИ</a:t>
            </a:r>
            <a:r>
              <a:rPr lang="ru-RU" b="1" cap="all" dirty="0">
                <a:solidFill>
                  <a:srgbClr val="243B7E"/>
                </a:solidFill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 участия Республики Дагестан в движении </a:t>
            </a:r>
            <a:br>
              <a:rPr lang="ru-RU" b="1" cap="all" dirty="0">
                <a:solidFill>
                  <a:srgbClr val="243B7E"/>
                </a:solidFill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</a:br>
            <a:r>
              <a:rPr lang="ru-RU" b="1" cap="all" dirty="0" err="1">
                <a:solidFill>
                  <a:srgbClr val="243B7E"/>
                </a:solidFill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WorldSkills</a:t>
            </a:r>
            <a:r>
              <a:rPr lang="ru-RU" b="1" cap="all" dirty="0">
                <a:solidFill>
                  <a:srgbClr val="243B7E"/>
                </a:solidFill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 Russia 2016-2022 </a:t>
            </a:r>
            <a:r>
              <a:rPr lang="ru-RU" b="1" cap="all" dirty="0" smtClean="0">
                <a:solidFill>
                  <a:srgbClr val="243B7E"/>
                </a:solidFill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гг</a:t>
            </a:r>
            <a:r>
              <a:rPr lang="ru-RU" b="1" cap="all" dirty="0">
                <a:solidFill>
                  <a:srgbClr val="243B7E"/>
                </a:solidFill>
                <a:latin typeface="Cambria" pitchFamily="18" charset="0"/>
                <a:ea typeface="Cambria" pitchFamily="18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500577127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D8E20AEF-7FCF-4708-9F9C-8C8E7153AF62}"/>
              </a:ext>
            </a:extLst>
          </p:cNvPr>
          <p:cNvSpPr/>
          <p:nvPr/>
        </p:nvSpPr>
        <p:spPr>
          <a:xfrm>
            <a:off x="0" y="365760"/>
            <a:ext cx="739140" cy="236220"/>
          </a:xfrm>
          <a:prstGeom prst="rect">
            <a:avLst/>
          </a:pr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C6CC11-7545-435D-8006-90A721E7C2C9}"/>
              </a:ext>
            </a:extLst>
          </p:cNvPr>
          <p:cNvSpPr txBox="1"/>
          <p:nvPr/>
        </p:nvSpPr>
        <p:spPr>
          <a:xfrm>
            <a:off x="883920" y="222260"/>
            <a:ext cx="405444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>
                <a:solidFill>
                  <a:srgbClr val="2038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</a:t>
            </a: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6C82156-D095-461E-BBFA-01C4F81550C5}"/>
              </a:ext>
            </a:extLst>
          </p:cNvPr>
          <p:cNvSpPr/>
          <p:nvPr/>
        </p:nvSpPr>
        <p:spPr>
          <a:xfrm>
            <a:off x="11856777" y="6492240"/>
            <a:ext cx="335223" cy="198120"/>
          </a:xfrm>
          <a:prstGeom prst="rect">
            <a:avLst/>
          </a:prstGeom>
          <a:solidFill>
            <a:srgbClr val="20386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FF0000"/>
              </a:solidFill>
            </a:endParaRPr>
          </a:p>
        </p:txBody>
      </p:sp>
      <p:sp>
        <p:nvSpPr>
          <p:cNvPr id="6" name="Номер слайда 9">
            <a:extLst>
              <a:ext uri="{FF2B5EF4-FFF2-40B4-BE49-F238E27FC236}">
                <a16:creationId xmlns:a16="http://schemas.microsoft.com/office/drawing/2014/main" id="{A4F4BD0C-BE7C-486B-B5C9-450BBBC38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474450" y="6408737"/>
            <a:ext cx="382327" cy="365125"/>
          </a:xfrm>
        </p:spPr>
        <p:txBody>
          <a:bodyPr/>
          <a:lstStyle/>
          <a:p>
            <a:fld id="{B0704753-8DB4-4D53-862E-3E5A5DDA0738}" type="slidenum">
              <a:rPr lang="ru-RU" sz="1100" smtClean="0">
                <a:solidFill>
                  <a:srgbClr val="20386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fld>
            <a:endParaRPr lang="ru-RU" sz="1100" dirty="0">
              <a:solidFill>
                <a:srgbClr val="20386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29AC56A-EF2B-4C9D-8945-CC2184F4F27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27535"/>
            <a:ext cx="12192000" cy="3746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2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9489</TotalTime>
  <Words>93</Words>
  <Application>Microsoft Office PowerPoint</Application>
  <PresentationFormat>Широкоэкранный</PresentationFormat>
  <Paragraphs>35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Cambria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Штирлиц</dc:creator>
  <cp:lastModifiedBy>РиА Рахманова</cp:lastModifiedBy>
  <cp:revision>306</cp:revision>
  <dcterms:created xsi:type="dcterms:W3CDTF">2019-08-01T09:52:58Z</dcterms:created>
  <dcterms:modified xsi:type="dcterms:W3CDTF">2022-04-18T08:44:24Z</dcterms:modified>
</cp:coreProperties>
</file>