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99" r:id="rId4"/>
    <p:sldId id="296" r:id="rId5"/>
    <p:sldId id="259" r:id="rId6"/>
    <p:sldId id="258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ида Далгатова" initials="АД" lastIdx="1" clrIdx="0">
    <p:extLst>
      <p:ext uri="{19B8F6BF-5375-455C-9EA6-DF929625EA0E}">
        <p15:presenceInfo xmlns:p15="http://schemas.microsoft.com/office/powerpoint/2012/main" userId="S-1-5-21-3829881405-2567336740-1363063690-14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1092245685993"/>
          <c:y val="9.8983008515254906E-2"/>
          <c:w val="0.36717782152230982"/>
          <c:h val="0.5770413385826785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19050" cap="rnd" cmpd="sng" algn="ctr">
              <a:solidFill>
                <a:srgbClr val="FF595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0.39000000000000012</c:v>
                </c:pt>
                <c:pt idx="1">
                  <c:v>0.30800000000000011</c:v>
                </c:pt>
                <c:pt idx="2">
                  <c:v>0.43500000000000011</c:v>
                </c:pt>
                <c:pt idx="3">
                  <c:v>0.29400000000000009</c:v>
                </c:pt>
                <c:pt idx="4">
                  <c:v>0.35500000000000009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0-4278-ABFC-3B25C756BD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19050" cap="rnd" cmpd="sng" algn="ctr">
              <a:solidFill>
                <a:srgbClr val="59CC7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0-4278-ABFC-3B25C756B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28480"/>
        <c:axId val="143830016"/>
      </c:radarChart>
      <c:catAx>
        <c:axId val="1438284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830016"/>
        <c:crosses val="autoZero"/>
        <c:auto val="1"/>
        <c:lblAlgn val="ctr"/>
        <c:lblOffset val="100"/>
        <c:noMultiLvlLbl val="0"/>
      </c:catAx>
      <c:valAx>
        <c:axId val="1438300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ru-RU"/>
          </a:p>
        </c:txPr>
        <c:crossAx val="1438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234798842643"/>
          <c:y val="0.92083489147108866"/>
          <c:w val="0.37026906458648945"/>
          <c:h val="7.6655219141689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5D5B7-8FF6-4798-86BC-F888083370B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DBD5A2C-214C-4287-A2CE-07B58212534D}">
      <dgm:prSet custT="1"/>
      <dgm:spPr/>
      <dgm:t>
        <a:bodyPr/>
        <a:lstStyle/>
        <a:p>
          <a:pPr rtl="0"/>
          <a:r>
            <a:rPr lang="ru-RU" sz="4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образовательная среда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D03C2-7AF5-4D77-A52D-9A2D25384F36}" type="sibTrans" cxnId="{AC02C4B2-3C09-4152-B634-96923B42AEA6}">
      <dgm:prSet/>
      <dgm:spPr/>
      <dgm:t>
        <a:bodyPr/>
        <a:lstStyle/>
        <a:p>
          <a:endParaRPr lang="ru-RU"/>
        </a:p>
      </dgm:t>
    </dgm:pt>
    <dgm:pt modelId="{7DA35EFA-A7A8-4FA0-B4A8-E0CBABF50851}" type="parTrans" cxnId="{AC02C4B2-3C09-4152-B634-96923B42AEA6}">
      <dgm:prSet/>
      <dgm:spPr/>
      <dgm:t>
        <a:bodyPr/>
        <a:lstStyle/>
        <a:p>
          <a:endParaRPr lang="ru-RU"/>
        </a:p>
      </dgm:t>
    </dgm:pt>
    <dgm:pt modelId="{73F06F1B-26CA-4CF9-AEED-ADCEF6C63C8D}" type="pres">
      <dgm:prSet presAssocID="{BCE5D5B7-8FF6-4798-86BC-F888083370B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D9A6532-A116-434D-8B5D-4FD51142C528}" type="pres">
      <dgm:prSet presAssocID="{7DBD5A2C-214C-4287-A2CE-07B58212534D}" presName="circle1" presStyleLbl="node1" presStyleIdx="0" presStyleCnt="1" custLinFactY="100000" custLinFactNeighborX="-11163" custLinFactNeighborY="127459"/>
      <dgm:spPr/>
    </dgm:pt>
    <dgm:pt modelId="{76191210-C1D1-4E5C-84BA-5771BE3C9070}" type="pres">
      <dgm:prSet presAssocID="{7DBD5A2C-214C-4287-A2CE-07B58212534D}" presName="space" presStyleCnt="0"/>
      <dgm:spPr/>
    </dgm:pt>
    <dgm:pt modelId="{2841AAE9-6331-48B8-A016-D325C3BCA0E0}" type="pres">
      <dgm:prSet presAssocID="{7DBD5A2C-214C-4287-A2CE-07B58212534D}" presName="rect1" presStyleLbl="alignAcc1" presStyleIdx="0" presStyleCnt="1" custScaleX="103988" custLinFactNeighborX="-3575" custLinFactNeighborY="40695"/>
      <dgm:spPr/>
    </dgm:pt>
    <dgm:pt modelId="{36726FC4-A0D4-4F8F-935F-B8780AEC17E3}" type="pres">
      <dgm:prSet presAssocID="{7DBD5A2C-214C-4287-A2CE-07B58212534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E5B8308-287E-4E6C-9B5A-5939460CD341}" type="presOf" srcId="{7DBD5A2C-214C-4287-A2CE-07B58212534D}" destId="{36726FC4-A0D4-4F8F-935F-B8780AEC17E3}" srcOrd="1" destOrd="0" presId="urn:microsoft.com/office/officeart/2005/8/layout/target3"/>
    <dgm:cxn modelId="{1F26E73C-1732-46CA-8210-8D8BF30ECF93}" type="presOf" srcId="{BCE5D5B7-8FF6-4798-86BC-F888083370B6}" destId="{73F06F1B-26CA-4CF9-AEED-ADCEF6C63C8D}" srcOrd="0" destOrd="0" presId="urn:microsoft.com/office/officeart/2005/8/layout/target3"/>
    <dgm:cxn modelId="{04E17FA3-412C-4E44-85A9-6283D6BB6858}" type="presOf" srcId="{7DBD5A2C-214C-4287-A2CE-07B58212534D}" destId="{2841AAE9-6331-48B8-A016-D325C3BCA0E0}" srcOrd="0" destOrd="0" presId="urn:microsoft.com/office/officeart/2005/8/layout/target3"/>
    <dgm:cxn modelId="{AC02C4B2-3C09-4152-B634-96923B42AEA6}" srcId="{BCE5D5B7-8FF6-4798-86BC-F888083370B6}" destId="{7DBD5A2C-214C-4287-A2CE-07B58212534D}" srcOrd="0" destOrd="0" parTransId="{7DA35EFA-A7A8-4FA0-B4A8-E0CBABF50851}" sibTransId="{3E7D03C2-7AF5-4D77-A52D-9A2D25384F36}"/>
    <dgm:cxn modelId="{58442DB9-B737-4032-824A-D646453FABF7}" type="presParOf" srcId="{73F06F1B-26CA-4CF9-AEED-ADCEF6C63C8D}" destId="{7D9A6532-A116-434D-8B5D-4FD51142C528}" srcOrd="0" destOrd="0" presId="urn:microsoft.com/office/officeart/2005/8/layout/target3"/>
    <dgm:cxn modelId="{70FA644A-A277-43D0-95BD-926F9D065E67}" type="presParOf" srcId="{73F06F1B-26CA-4CF9-AEED-ADCEF6C63C8D}" destId="{76191210-C1D1-4E5C-84BA-5771BE3C9070}" srcOrd="1" destOrd="0" presId="urn:microsoft.com/office/officeart/2005/8/layout/target3"/>
    <dgm:cxn modelId="{DC151AD8-8FC5-4574-A324-1B060A73E11A}" type="presParOf" srcId="{73F06F1B-26CA-4CF9-AEED-ADCEF6C63C8D}" destId="{2841AAE9-6331-48B8-A016-D325C3BCA0E0}" srcOrd="2" destOrd="0" presId="urn:microsoft.com/office/officeart/2005/8/layout/target3"/>
    <dgm:cxn modelId="{7CDCD102-4653-43F2-858D-0B1D3FEC8A27}" type="presParOf" srcId="{73F06F1B-26CA-4CF9-AEED-ADCEF6C63C8D}" destId="{36726FC4-A0D4-4F8F-935F-B8780AEC17E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68AEF-92D9-4299-AC38-BD5CD345DF7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36F098B-214C-4441-9E44-4BE9524E4EE9}">
      <dgm:prSet phldrT="[Текст]"/>
      <dgm:spPr/>
      <dgm:t>
        <a:bodyPr/>
        <a:lstStyle/>
        <a:p>
          <a:r>
            <a:rPr lang="ru-RU" dirty="0"/>
            <a:t>Реализация личностного потенциала</a:t>
          </a:r>
        </a:p>
      </dgm:t>
    </dgm:pt>
    <dgm:pt modelId="{1922E201-5B4E-463A-BA84-5C843AEAFDD8}" type="parTrans" cxnId="{31B3724D-F18C-4913-86AE-3052201B34B4}">
      <dgm:prSet/>
      <dgm:spPr/>
      <dgm:t>
        <a:bodyPr/>
        <a:lstStyle/>
        <a:p>
          <a:endParaRPr lang="ru-RU"/>
        </a:p>
      </dgm:t>
    </dgm:pt>
    <dgm:pt modelId="{998D546B-D967-458A-8779-7952489EB857}" type="sibTrans" cxnId="{31B3724D-F18C-4913-86AE-3052201B34B4}">
      <dgm:prSet/>
      <dgm:spPr/>
      <dgm:t>
        <a:bodyPr/>
        <a:lstStyle/>
        <a:p>
          <a:endParaRPr lang="ru-RU"/>
        </a:p>
      </dgm:t>
    </dgm:pt>
    <dgm:pt modelId="{4970344C-5E37-459F-AD6A-36D2DD256E2F}">
      <dgm:prSet phldrT="[Текст]"/>
      <dgm:spPr/>
      <dgm:t>
        <a:bodyPr/>
        <a:lstStyle/>
        <a:p>
          <a:r>
            <a:rPr lang="ru-RU" dirty="0"/>
            <a:t>Собственные образовательные цели</a:t>
          </a:r>
        </a:p>
      </dgm:t>
    </dgm:pt>
    <dgm:pt modelId="{B1CF2AE5-B3BE-436D-96AC-F4990F8F8DB8}" type="parTrans" cxnId="{AFB9A364-8C71-4E28-BF37-579AD8CB3E75}">
      <dgm:prSet/>
      <dgm:spPr/>
      <dgm:t>
        <a:bodyPr/>
        <a:lstStyle/>
        <a:p>
          <a:endParaRPr lang="ru-RU"/>
        </a:p>
      </dgm:t>
    </dgm:pt>
    <dgm:pt modelId="{F22671D5-9584-4258-8AAE-AA4B5DA01114}" type="sibTrans" cxnId="{AFB9A364-8C71-4E28-BF37-579AD8CB3E75}">
      <dgm:prSet/>
      <dgm:spPr/>
      <dgm:t>
        <a:bodyPr/>
        <a:lstStyle/>
        <a:p>
          <a:endParaRPr lang="ru-RU"/>
        </a:p>
      </dgm:t>
    </dgm:pt>
    <dgm:pt modelId="{9E98EF8B-00AE-4E4D-901A-13DCB599C9E7}">
      <dgm:prSet phldrT="[Текст]"/>
      <dgm:spPr/>
      <dgm:t>
        <a:bodyPr/>
        <a:lstStyle/>
        <a:p>
          <a:r>
            <a:rPr lang="ru-RU" dirty="0"/>
            <a:t>Позволит учесть познавательные потребности обучающегося</a:t>
          </a:r>
        </a:p>
      </dgm:t>
    </dgm:pt>
    <dgm:pt modelId="{F4D7DD72-2113-4B35-9775-A13A9E809678}" type="parTrans" cxnId="{0AC67FB4-C6C4-42DE-B763-0FB79F5726DC}">
      <dgm:prSet/>
      <dgm:spPr/>
      <dgm:t>
        <a:bodyPr/>
        <a:lstStyle/>
        <a:p>
          <a:endParaRPr lang="ru-RU"/>
        </a:p>
      </dgm:t>
    </dgm:pt>
    <dgm:pt modelId="{6A7C1174-097E-4E0F-99B9-FDA9AAD8B07F}" type="sibTrans" cxnId="{0AC67FB4-C6C4-42DE-B763-0FB79F5726DC}">
      <dgm:prSet/>
      <dgm:spPr/>
      <dgm:t>
        <a:bodyPr/>
        <a:lstStyle/>
        <a:p>
          <a:endParaRPr lang="ru-RU"/>
        </a:p>
      </dgm:t>
    </dgm:pt>
    <dgm:pt modelId="{E15FFDE4-3DE7-403F-B843-3BEF8A7E5762}" type="pres">
      <dgm:prSet presAssocID="{B3A68AEF-92D9-4299-AC38-BD5CD345DF7D}" presName="compositeShape" presStyleCnt="0">
        <dgm:presLayoutVars>
          <dgm:chMax val="7"/>
          <dgm:dir/>
          <dgm:resizeHandles val="exact"/>
        </dgm:presLayoutVars>
      </dgm:prSet>
      <dgm:spPr/>
    </dgm:pt>
    <dgm:pt modelId="{EDC5ECB5-EF0D-4C4B-8D3E-8365160155D8}" type="pres">
      <dgm:prSet presAssocID="{B3A68AEF-92D9-4299-AC38-BD5CD345DF7D}" presName="wedge1" presStyleLbl="node1" presStyleIdx="0" presStyleCnt="3"/>
      <dgm:spPr/>
    </dgm:pt>
    <dgm:pt modelId="{AFED2776-559A-4A8A-A35F-FEE3A82C6564}" type="pres">
      <dgm:prSet presAssocID="{B3A68AEF-92D9-4299-AC38-BD5CD345DF7D}" presName="dummy1a" presStyleCnt="0"/>
      <dgm:spPr/>
    </dgm:pt>
    <dgm:pt modelId="{85EB30CB-9204-4FB7-B863-9487BE9A9EBE}" type="pres">
      <dgm:prSet presAssocID="{B3A68AEF-92D9-4299-AC38-BD5CD345DF7D}" presName="dummy1b" presStyleCnt="0"/>
      <dgm:spPr/>
    </dgm:pt>
    <dgm:pt modelId="{9446C3A1-A7CC-4CC6-8D63-276EA5174F2F}" type="pres">
      <dgm:prSet presAssocID="{B3A68AEF-92D9-4299-AC38-BD5CD345DF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9A4A4D-FE98-479E-AD7A-CED9723C5B3B}" type="pres">
      <dgm:prSet presAssocID="{B3A68AEF-92D9-4299-AC38-BD5CD345DF7D}" presName="wedge2" presStyleLbl="node1" presStyleIdx="1" presStyleCnt="3"/>
      <dgm:spPr/>
    </dgm:pt>
    <dgm:pt modelId="{C7DF8B3E-2054-4E6E-BB2B-C1818A81B275}" type="pres">
      <dgm:prSet presAssocID="{B3A68AEF-92D9-4299-AC38-BD5CD345DF7D}" presName="dummy2a" presStyleCnt="0"/>
      <dgm:spPr/>
    </dgm:pt>
    <dgm:pt modelId="{1148AD23-DF47-4E0A-B731-8BA92C7742E2}" type="pres">
      <dgm:prSet presAssocID="{B3A68AEF-92D9-4299-AC38-BD5CD345DF7D}" presName="dummy2b" presStyleCnt="0"/>
      <dgm:spPr/>
    </dgm:pt>
    <dgm:pt modelId="{E8CA72EE-D56A-4327-8AA9-B65E03FB474D}" type="pres">
      <dgm:prSet presAssocID="{B3A68AEF-92D9-4299-AC38-BD5CD345DF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2B31AF-2DC3-410B-92C5-81025EEF40EB}" type="pres">
      <dgm:prSet presAssocID="{B3A68AEF-92D9-4299-AC38-BD5CD345DF7D}" presName="wedge3" presStyleLbl="node1" presStyleIdx="2" presStyleCnt="3"/>
      <dgm:spPr/>
    </dgm:pt>
    <dgm:pt modelId="{B195422F-7655-42CA-8876-27C265910A46}" type="pres">
      <dgm:prSet presAssocID="{B3A68AEF-92D9-4299-AC38-BD5CD345DF7D}" presName="dummy3a" presStyleCnt="0"/>
      <dgm:spPr/>
    </dgm:pt>
    <dgm:pt modelId="{34A3AA99-CB25-464C-9B06-7D693E46A8C0}" type="pres">
      <dgm:prSet presAssocID="{B3A68AEF-92D9-4299-AC38-BD5CD345DF7D}" presName="dummy3b" presStyleCnt="0"/>
      <dgm:spPr/>
    </dgm:pt>
    <dgm:pt modelId="{B30ACD8C-76CD-44DC-84E3-CBA7BD32FAB2}" type="pres">
      <dgm:prSet presAssocID="{B3A68AEF-92D9-4299-AC38-BD5CD345DF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0075AE0-0B47-46DC-B30A-CAE847E701E6}" type="pres">
      <dgm:prSet presAssocID="{998D546B-D967-458A-8779-7952489EB857}" presName="arrowWedge1" presStyleLbl="fgSibTrans2D1" presStyleIdx="0" presStyleCnt="3"/>
      <dgm:spPr/>
    </dgm:pt>
    <dgm:pt modelId="{58BAC8D3-599F-43A4-AE64-5284930FCD36}" type="pres">
      <dgm:prSet presAssocID="{F22671D5-9584-4258-8AAE-AA4B5DA01114}" presName="arrowWedge2" presStyleLbl="fgSibTrans2D1" presStyleIdx="1" presStyleCnt="3"/>
      <dgm:spPr/>
    </dgm:pt>
    <dgm:pt modelId="{4D613EF2-C3D8-4D8E-97E8-729AD284DF06}" type="pres">
      <dgm:prSet presAssocID="{6A7C1174-097E-4E0F-99B9-FDA9AAD8B07F}" presName="arrowWedge3" presStyleLbl="fgSibTrans2D1" presStyleIdx="2" presStyleCnt="3"/>
      <dgm:spPr/>
    </dgm:pt>
  </dgm:ptLst>
  <dgm:cxnLst>
    <dgm:cxn modelId="{61083106-7FF2-4AC7-AC9C-402C75047B21}" type="presOf" srcId="{736F098B-214C-4441-9E44-4BE9524E4EE9}" destId="{9446C3A1-A7CC-4CC6-8D63-276EA5174F2F}" srcOrd="1" destOrd="0" presId="urn:microsoft.com/office/officeart/2005/8/layout/cycle8"/>
    <dgm:cxn modelId="{0AF9F806-869F-4BAC-BBEB-89E8A3B52E92}" type="presOf" srcId="{B3A68AEF-92D9-4299-AC38-BD5CD345DF7D}" destId="{E15FFDE4-3DE7-403F-B843-3BEF8A7E5762}" srcOrd="0" destOrd="0" presId="urn:microsoft.com/office/officeart/2005/8/layout/cycle8"/>
    <dgm:cxn modelId="{465C151E-28C5-47DC-BA33-2C3B12E74655}" type="presOf" srcId="{4970344C-5E37-459F-AD6A-36D2DD256E2F}" destId="{869A4A4D-FE98-479E-AD7A-CED9723C5B3B}" srcOrd="0" destOrd="0" presId="urn:microsoft.com/office/officeart/2005/8/layout/cycle8"/>
    <dgm:cxn modelId="{EBF85934-7A33-4582-820C-A511C18A2577}" type="presOf" srcId="{9E98EF8B-00AE-4E4D-901A-13DCB599C9E7}" destId="{B30ACD8C-76CD-44DC-84E3-CBA7BD32FAB2}" srcOrd="1" destOrd="0" presId="urn:microsoft.com/office/officeart/2005/8/layout/cycle8"/>
    <dgm:cxn modelId="{AFB9A364-8C71-4E28-BF37-579AD8CB3E75}" srcId="{B3A68AEF-92D9-4299-AC38-BD5CD345DF7D}" destId="{4970344C-5E37-459F-AD6A-36D2DD256E2F}" srcOrd="1" destOrd="0" parTransId="{B1CF2AE5-B3BE-436D-96AC-F4990F8F8DB8}" sibTransId="{F22671D5-9584-4258-8AAE-AA4B5DA01114}"/>
    <dgm:cxn modelId="{31B3724D-F18C-4913-86AE-3052201B34B4}" srcId="{B3A68AEF-92D9-4299-AC38-BD5CD345DF7D}" destId="{736F098B-214C-4441-9E44-4BE9524E4EE9}" srcOrd="0" destOrd="0" parTransId="{1922E201-5B4E-463A-BA84-5C843AEAFDD8}" sibTransId="{998D546B-D967-458A-8779-7952489EB857}"/>
    <dgm:cxn modelId="{80859BA2-C673-4F0B-933C-DBCEDE2004A9}" type="presOf" srcId="{4970344C-5E37-459F-AD6A-36D2DD256E2F}" destId="{E8CA72EE-D56A-4327-8AA9-B65E03FB474D}" srcOrd="1" destOrd="0" presId="urn:microsoft.com/office/officeart/2005/8/layout/cycle8"/>
    <dgm:cxn modelId="{0AC67FB4-C6C4-42DE-B763-0FB79F5726DC}" srcId="{B3A68AEF-92D9-4299-AC38-BD5CD345DF7D}" destId="{9E98EF8B-00AE-4E4D-901A-13DCB599C9E7}" srcOrd="2" destOrd="0" parTransId="{F4D7DD72-2113-4B35-9775-A13A9E809678}" sibTransId="{6A7C1174-097E-4E0F-99B9-FDA9AAD8B07F}"/>
    <dgm:cxn modelId="{0F0C6CBD-B6FD-463B-8A8C-1BD427EC2035}" type="presOf" srcId="{736F098B-214C-4441-9E44-4BE9524E4EE9}" destId="{EDC5ECB5-EF0D-4C4B-8D3E-8365160155D8}" srcOrd="0" destOrd="0" presId="urn:microsoft.com/office/officeart/2005/8/layout/cycle8"/>
    <dgm:cxn modelId="{28B4BADA-AA87-4711-B411-8E1CEE7E2CD4}" type="presOf" srcId="{9E98EF8B-00AE-4E4D-901A-13DCB599C9E7}" destId="{0B2B31AF-2DC3-410B-92C5-81025EEF40EB}" srcOrd="0" destOrd="0" presId="urn:microsoft.com/office/officeart/2005/8/layout/cycle8"/>
    <dgm:cxn modelId="{BFF56CFD-2821-43AC-A6FA-F7CD46233A0E}" type="presParOf" srcId="{E15FFDE4-3DE7-403F-B843-3BEF8A7E5762}" destId="{EDC5ECB5-EF0D-4C4B-8D3E-8365160155D8}" srcOrd="0" destOrd="0" presId="urn:microsoft.com/office/officeart/2005/8/layout/cycle8"/>
    <dgm:cxn modelId="{16146F72-A1F5-40D5-AF4B-A5BBD4E8D314}" type="presParOf" srcId="{E15FFDE4-3DE7-403F-B843-3BEF8A7E5762}" destId="{AFED2776-559A-4A8A-A35F-FEE3A82C6564}" srcOrd="1" destOrd="0" presId="urn:microsoft.com/office/officeart/2005/8/layout/cycle8"/>
    <dgm:cxn modelId="{9CFF8CD0-F9F4-461F-8B4F-0D081D67C979}" type="presParOf" srcId="{E15FFDE4-3DE7-403F-B843-3BEF8A7E5762}" destId="{85EB30CB-9204-4FB7-B863-9487BE9A9EBE}" srcOrd="2" destOrd="0" presId="urn:microsoft.com/office/officeart/2005/8/layout/cycle8"/>
    <dgm:cxn modelId="{8D9F0A6F-7685-422D-83FD-4A7864766E28}" type="presParOf" srcId="{E15FFDE4-3DE7-403F-B843-3BEF8A7E5762}" destId="{9446C3A1-A7CC-4CC6-8D63-276EA5174F2F}" srcOrd="3" destOrd="0" presId="urn:microsoft.com/office/officeart/2005/8/layout/cycle8"/>
    <dgm:cxn modelId="{8E5B624B-F7DD-4339-B98A-002B86E14D53}" type="presParOf" srcId="{E15FFDE4-3DE7-403F-B843-3BEF8A7E5762}" destId="{869A4A4D-FE98-479E-AD7A-CED9723C5B3B}" srcOrd="4" destOrd="0" presId="urn:microsoft.com/office/officeart/2005/8/layout/cycle8"/>
    <dgm:cxn modelId="{D00BE4F2-9048-4CC8-A33E-435AE16EFDD1}" type="presParOf" srcId="{E15FFDE4-3DE7-403F-B843-3BEF8A7E5762}" destId="{C7DF8B3E-2054-4E6E-BB2B-C1818A81B275}" srcOrd="5" destOrd="0" presId="urn:microsoft.com/office/officeart/2005/8/layout/cycle8"/>
    <dgm:cxn modelId="{A6798464-EEBB-44C8-9558-163A38E430B0}" type="presParOf" srcId="{E15FFDE4-3DE7-403F-B843-3BEF8A7E5762}" destId="{1148AD23-DF47-4E0A-B731-8BA92C7742E2}" srcOrd="6" destOrd="0" presId="urn:microsoft.com/office/officeart/2005/8/layout/cycle8"/>
    <dgm:cxn modelId="{CE596F36-E7A8-499F-9849-DAC0ECB059E3}" type="presParOf" srcId="{E15FFDE4-3DE7-403F-B843-3BEF8A7E5762}" destId="{E8CA72EE-D56A-4327-8AA9-B65E03FB474D}" srcOrd="7" destOrd="0" presId="urn:microsoft.com/office/officeart/2005/8/layout/cycle8"/>
    <dgm:cxn modelId="{3DC5B720-673E-4FC1-AFCB-927F3BFF165D}" type="presParOf" srcId="{E15FFDE4-3DE7-403F-B843-3BEF8A7E5762}" destId="{0B2B31AF-2DC3-410B-92C5-81025EEF40EB}" srcOrd="8" destOrd="0" presId="urn:microsoft.com/office/officeart/2005/8/layout/cycle8"/>
    <dgm:cxn modelId="{D21AC567-20A5-43E3-B4DA-BFF3C13207E4}" type="presParOf" srcId="{E15FFDE4-3DE7-403F-B843-3BEF8A7E5762}" destId="{B195422F-7655-42CA-8876-27C265910A46}" srcOrd="9" destOrd="0" presId="urn:microsoft.com/office/officeart/2005/8/layout/cycle8"/>
    <dgm:cxn modelId="{653C6C10-61F2-4640-8EE8-3B832A4250B0}" type="presParOf" srcId="{E15FFDE4-3DE7-403F-B843-3BEF8A7E5762}" destId="{34A3AA99-CB25-464C-9B06-7D693E46A8C0}" srcOrd="10" destOrd="0" presId="urn:microsoft.com/office/officeart/2005/8/layout/cycle8"/>
    <dgm:cxn modelId="{D69EB34A-0588-476E-8DF6-B82E1F23B158}" type="presParOf" srcId="{E15FFDE4-3DE7-403F-B843-3BEF8A7E5762}" destId="{B30ACD8C-76CD-44DC-84E3-CBA7BD32FAB2}" srcOrd="11" destOrd="0" presId="urn:microsoft.com/office/officeart/2005/8/layout/cycle8"/>
    <dgm:cxn modelId="{F76381EF-C78F-42D9-B6AE-EA8BD217650E}" type="presParOf" srcId="{E15FFDE4-3DE7-403F-B843-3BEF8A7E5762}" destId="{90075AE0-0B47-46DC-B30A-CAE847E701E6}" srcOrd="12" destOrd="0" presId="urn:microsoft.com/office/officeart/2005/8/layout/cycle8"/>
    <dgm:cxn modelId="{F1861526-B2B1-4089-9651-5AEFB4192A69}" type="presParOf" srcId="{E15FFDE4-3DE7-403F-B843-3BEF8A7E5762}" destId="{58BAC8D3-599F-43A4-AE64-5284930FCD36}" srcOrd="13" destOrd="0" presId="urn:microsoft.com/office/officeart/2005/8/layout/cycle8"/>
    <dgm:cxn modelId="{9746E1E2-CFD2-4E7D-94C3-BFF12B2D12E5}" type="presParOf" srcId="{E15FFDE4-3DE7-403F-B843-3BEF8A7E5762}" destId="{4D613EF2-C3D8-4D8E-97E8-729AD284DF0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81965-707A-4809-B0A3-A66E202CF8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4FAAA-3E8B-46E8-B923-F0444F754FC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диагностики и оценки разделены на четыре группы</a:t>
          </a:r>
        </a:p>
      </dgm:t>
    </dgm:pt>
    <dgm:pt modelId="{8D63BBD5-F0C9-4B5D-BA34-4FDC54EE9A60}" type="parTrans" cxnId="{30E12766-ED6E-4EDB-B4F7-5DE67757EAB1}">
      <dgm:prSet/>
      <dgm:spPr/>
      <dgm:t>
        <a:bodyPr/>
        <a:lstStyle/>
        <a:p>
          <a:endParaRPr lang="ru-RU"/>
        </a:p>
      </dgm:t>
    </dgm:pt>
    <dgm:pt modelId="{D0077901-5007-42DC-A705-ADE4A77F7D50}" type="sibTrans" cxnId="{30E12766-ED6E-4EDB-B4F7-5DE67757EAB1}">
      <dgm:prSet/>
      <dgm:spPr/>
      <dgm:t>
        <a:bodyPr/>
        <a:lstStyle/>
        <a:p>
          <a:endParaRPr lang="ru-RU"/>
        </a:p>
      </dgm:t>
    </dgm:pt>
    <dgm:pt modelId="{23204673-0C30-41BF-A8E5-E68EF797176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Знание-ориентированные тестовые задания закрытого типа</a:t>
          </a:r>
        </a:p>
      </dgm:t>
    </dgm:pt>
    <dgm:pt modelId="{D61AF705-AC5B-45D0-BA28-8DDD0C4348E2}" type="parTrans" cxnId="{CC4F106B-F625-4FFB-8447-D4F5FB5DE9B5}">
      <dgm:prSet/>
      <dgm:spPr/>
      <dgm:t>
        <a:bodyPr/>
        <a:lstStyle/>
        <a:p>
          <a:endParaRPr lang="ru-RU"/>
        </a:p>
      </dgm:t>
    </dgm:pt>
    <dgm:pt modelId="{1FAA1ED2-2CDA-4DC7-8078-F6D950AD4A2B}" type="sibTrans" cxnId="{CC4F106B-F625-4FFB-8447-D4F5FB5DE9B5}">
      <dgm:prSet/>
      <dgm:spPr/>
      <dgm:t>
        <a:bodyPr/>
        <a:lstStyle/>
        <a:p>
          <a:endParaRPr lang="ru-RU"/>
        </a:p>
      </dgm:t>
    </dgm:pt>
    <dgm:pt modelId="{36AB165D-EEB3-48CC-9E65-869CCCF23B1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педагогические ситуации в формате структурированных кейсов</a:t>
          </a:r>
        </a:p>
      </dgm:t>
    </dgm:pt>
    <dgm:pt modelId="{C17B7535-5278-427A-B12E-5DBD1F52B601}" type="parTrans" cxnId="{8371104C-233A-4115-88AA-7705362A46CF}">
      <dgm:prSet/>
      <dgm:spPr/>
      <dgm:t>
        <a:bodyPr/>
        <a:lstStyle/>
        <a:p>
          <a:endParaRPr lang="ru-RU"/>
        </a:p>
      </dgm:t>
    </dgm:pt>
    <dgm:pt modelId="{D7735801-4ED9-4C1F-BC16-E204D4FF1393}" type="sibTrans" cxnId="{8371104C-233A-4115-88AA-7705362A46CF}">
      <dgm:prSet/>
      <dgm:spPr/>
      <dgm:t>
        <a:bodyPr/>
        <a:lstStyle/>
        <a:p>
          <a:endParaRPr lang="ru-RU"/>
        </a:p>
      </dgm:t>
    </dgm:pt>
    <dgm:pt modelId="{90D23DC4-1568-4E16-9E72-4006BB97E00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Диалоговые задания 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аудиоинтервью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эссе)</a:t>
          </a:r>
        </a:p>
      </dgm:t>
    </dgm:pt>
    <dgm:pt modelId="{F97E5D1C-CF81-415B-BF7D-F03D0C47E110}" type="parTrans" cxnId="{AA30D8E6-A4A0-4ABD-AC53-F022A56DDED6}">
      <dgm:prSet/>
      <dgm:spPr/>
      <dgm:t>
        <a:bodyPr/>
        <a:lstStyle/>
        <a:p>
          <a:endParaRPr lang="ru-RU"/>
        </a:p>
      </dgm:t>
    </dgm:pt>
    <dgm:pt modelId="{0887682C-E62A-47DE-8133-9AEE41760F1A}" type="sibTrans" cxnId="{AA30D8E6-A4A0-4ABD-AC53-F022A56DDED6}">
      <dgm:prSet/>
      <dgm:spPr/>
      <dgm:t>
        <a:bodyPr/>
        <a:lstStyle/>
        <a:p>
          <a:endParaRPr lang="ru-RU"/>
        </a:p>
      </dgm:t>
    </dgm:pt>
    <dgm:pt modelId="{98BE312C-BC3B-4757-AA13-93449918418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</a:t>
          </a:r>
        </a:p>
      </dgm:t>
    </dgm:pt>
    <dgm:pt modelId="{2519AB16-F413-488C-A7D4-101B3DBE22C9}" type="parTrans" cxnId="{9410D005-17CB-41BF-816F-5465B8E0AD0B}">
      <dgm:prSet/>
      <dgm:spPr/>
      <dgm:t>
        <a:bodyPr/>
        <a:lstStyle/>
        <a:p>
          <a:endParaRPr lang="ru-RU"/>
        </a:p>
      </dgm:t>
    </dgm:pt>
    <dgm:pt modelId="{10E0F322-BEAF-47A4-8033-5FDEF11328E3}" type="sibTrans" cxnId="{9410D005-17CB-41BF-816F-5465B8E0AD0B}">
      <dgm:prSet/>
      <dgm:spPr/>
      <dgm:t>
        <a:bodyPr/>
        <a:lstStyle/>
        <a:p>
          <a:endParaRPr lang="ru-RU"/>
        </a:p>
      </dgm:t>
    </dgm:pt>
    <dgm:pt modelId="{BCED9E18-E697-4C56-8D4E-51305C7448E9}" type="pres">
      <dgm:prSet presAssocID="{3FB81965-707A-4809-B0A3-A66E202CF8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B652C7-19C9-4727-BF18-396866AA3A31}" type="pres">
      <dgm:prSet presAssocID="{0044FAAA-3E8B-46E8-B923-F0444F754FCB}" presName="root" presStyleCnt="0"/>
      <dgm:spPr/>
    </dgm:pt>
    <dgm:pt modelId="{418B5BFE-7E6F-4777-82F8-E498D17EC568}" type="pres">
      <dgm:prSet presAssocID="{0044FAAA-3E8B-46E8-B923-F0444F754FCB}" presName="rootComposite" presStyleCnt="0"/>
      <dgm:spPr/>
    </dgm:pt>
    <dgm:pt modelId="{AB10BD9F-8576-473E-A973-034A56008E7F}" type="pres">
      <dgm:prSet presAssocID="{0044FAAA-3E8B-46E8-B923-F0444F754FCB}" presName="rootText" presStyleLbl="node1" presStyleIdx="0" presStyleCnt="1" custScaleX="209573"/>
      <dgm:spPr/>
    </dgm:pt>
    <dgm:pt modelId="{23E4E0CE-8AB0-4FF3-A51B-193BEC3FD186}" type="pres">
      <dgm:prSet presAssocID="{0044FAAA-3E8B-46E8-B923-F0444F754FCB}" presName="rootConnector" presStyleLbl="node1" presStyleIdx="0" presStyleCnt="1"/>
      <dgm:spPr/>
    </dgm:pt>
    <dgm:pt modelId="{9D601DFB-9AC1-44D0-966A-A8DB8A6E66D6}" type="pres">
      <dgm:prSet presAssocID="{0044FAAA-3E8B-46E8-B923-F0444F754FCB}" presName="childShape" presStyleCnt="0"/>
      <dgm:spPr/>
    </dgm:pt>
    <dgm:pt modelId="{FA31C2AF-09E8-41C2-9873-631D7410BAD4}" type="pres">
      <dgm:prSet presAssocID="{D61AF705-AC5B-45D0-BA28-8DDD0C4348E2}" presName="Name13" presStyleLbl="parChTrans1D2" presStyleIdx="0" presStyleCnt="4"/>
      <dgm:spPr/>
    </dgm:pt>
    <dgm:pt modelId="{A9E6BD86-3524-486B-94BA-0C4DB08006D7}" type="pres">
      <dgm:prSet presAssocID="{23204673-0C30-41BF-A8E5-E68EF797176E}" presName="childText" presStyleLbl="bgAcc1" presStyleIdx="0" presStyleCnt="4" custScaleX="231261">
        <dgm:presLayoutVars>
          <dgm:bulletEnabled val="1"/>
        </dgm:presLayoutVars>
      </dgm:prSet>
      <dgm:spPr/>
    </dgm:pt>
    <dgm:pt modelId="{F40D356E-798F-455B-BFB6-024B9FD535BE}" type="pres">
      <dgm:prSet presAssocID="{C17B7535-5278-427A-B12E-5DBD1F52B601}" presName="Name13" presStyleLbl="parChTrans1D2" presStyleIdx="1" presStyleCnt="4"/>
      <dgm:spPr/>
    </dgm:pt>
    <dgm:pt modelId="{4F926DDC-0EBF-4E84-9945-BE36C921E9A4}" type="pres">
      <dgm:prSet presAssocID="{36AB165D-EEB3-48CC-9E65-869CCCF23B1A}" presName="childText" presStyleLbl="bgAcc1" presStyleIdx="1" presStyleCnt="4" custScaleX="231025">
        <dgm:presLayoutVars>
          <dgm:bulletEnabled val="1"/>
        </dgm:presLayoutVars>
      </dgm:prSet>
      <dgm:spPr/>
    </dgm:pt>
    <dgm:pt modelId="{E76EA348-0126-4E3E-8A54-ACD3E4B1F1E5}" type="pres">
      <dgm:prSet presAssocID="{F97E5D1C-CF81-415B-BF7D-F03D0C47E110}" presName="Name13" presStyleLbl="parChTrans1D2" presStyleIdx="2" presStyleCnt="4"/>
      <dgm:spPr/>
    </dgm:pt>
    <dgm:pt modelId="{A7DD1D86-9126-42E2-BE25-A58589B83092}" type="pres">
      <dgm:prSet presAssocID="{90D23DC4-1568-4E16-9E72-4006BB97E000}" presName="childText" presStyleLbl="bgAcc1" presStyleIdx="2" presStyleCnt="4" custScaleX="230069">
        <dgm:presLayoutVars>
          <dgm:bulletEnabled val="1"/>
        </dgm:presLayoutVars>
      </dgm:prSet>
      <dgm:spPr/>
    </dgm:pt>
    <dgm:pt modelId="{D630180F-D455-40CE-9951-34D7F651A2DB}" type="pres">
      <dgm:prSet presAssocID="{2519AB16-F413-488C-A7D4-101B3DBE22C9}" presName="Name13" presStyleLbl="parChTrans1D2" presStyleIdx="3" presStyleCnt="4"/>
      <dgm:spPr/>
    </dgm:pt>
    <dgm:pt modelId="{AC71DEC8-546A-422F-8586-72CBE29E1699}" type="pres">
      <dgm:prSet presAssocID="{98BE312C-BC3B-4757-AA13-93449918418D}" presName="childText" presStyleLbl="bgAcc1" presStyleIdx="3" presStyleCnt="4" custScaleX="230084">
        <dgm:presLayoutVars>
          <dgm:bulletEnabled val="1"/>
        </dgm:presLayoutVars>
      </dgm:prSet>
      <dgm:spPr/>
    </dgm:pt>
  </dgm:ptLst>
  <dgm:cxnLst>
    <dgm:cxn modelId="{7A410303-8723-4B22-BFC5-625E684EBF68}" type="presOf" srcId="{D61AF705-AC5B-45D0-BA28-8DDD0C4348E2}" destId="{FA31C2AF-09E8-41C2-9873-631D7410BAD4}" srcOrd="0" destOrd="0" presId="urn:microsoft.com/office/officeart/2005/8/layout/hierarchy3"/>
    <dgm:cxn modelId="{9410D005-17CB-41BF-816F-5465B8E0AD0B}" srcId="{0044FAAA-3E8B-46E8-B923-F0444F754FCB}" destId="{98BE312C-BC3B-4757-AA13-93449918418D}" srcOrd="3" destOrd="0" parTransId="{2519AB16-F413-488C-A7D4-101B3DBE22C9}" sibTransId="{10E0F322-BEAF-47A4-8033-5FDEF11328E3}"/>
    <dgm:cxn modelId="{3213B223-8B79-40A1-85E5-6359845108C4}" type="presOf" srcId="{3FB81965-707A-4809-B0A3-A66E202CF82D}" destId="{BCED9E18-E697-4C56-8D4E-51305C7448E9}" srcOrd="0" destOrd="0" presId="urn:microsoft.com/office/officeart/2005/8/layout/hierarchy3"/>
    <dgm:cxn modelId="{09ED6C3C-BFDC-4D2A-A819-F511F94C53F5}" type="presOf" srcId="{36AB165D-EEB3-48CC-9E65-869CCCF23B1A}" destId="{4F926DDC-0EBF-4E84-9945-BE36C921E9A4}" srcOrd="0" destOrd="0" presId="urn:microsoft.com/office/officeart/2005/8/layout/hierarchy3"/>
    <dgm:cxn modelId="{E427D45F-0E05-4CAE-8455-85A17510F461}" type="presOf" srcId="{90D23DC4-1568-4E16-9E72-4006BB97E000}" destId="{A7DD1D86-9126-42E2-BE25-A58589B83092}" srcOrd="0" destOrd="0" presId="urn:microsoft.com/office/officeart/2005/8/layout/hierarchy3"/>
    <dgm:cxn modelId="{4D243642-D201-4632-8DE0-DEE8F64CCE22}" type="presOf" srcId="{98BE312C-BC3B-4757-AA13-93449918418D}" destId="{AC71DEC8-546A-422F-8586-72CBE29E1699}" srcOrd="0" destOrd="0" presId="urn:microsoft.com/office/officeart/2005/8/layout/hierarchy3"/>
    <dgm:cxn modelId="{30E12766-ED6E-4EDB-B4F7-5DE67757EAB1}" srcId="{3FB81965-707A-4809-B0A3-A66E202CF82D}" destId="{0044FAAA-3E8B-46E8-B923-F0444F754FCB}" srcOrd="0" destOrd="0" parTransId="{8D63BBD5-F0C9-4B5D-BA34-4FDC54EE9A60}" sibTransId="{D0077901-5007-42DC-A705-ADE4A77F7D50}"/>
    <dgm:cxn modelId="{CC4F106B-F625-4FFB-8447-D4F5FB5DE9B5}" srcId="{0044FAAA-3E8B-46E8-B923-F0444F754FCB}" destId="{23204673-0C30-41BF-A8E5-E68EF797176E}" srcOrd="0" destOrd="0" parTransId="{D61AF705-AC5B-45D0-BA28-8DDD0C4348E2}" sibTransId="{1FAA1ED2-2CDA-4DC7-8078-F6D950AD4A2B}"/>
    <dgm:cxn modelId="{8371104C-233A-4115-88AA-7705362A46CF}" srcId="{0044FAAA-3E8B-46E8-B923-F0444F754FCB}" destId="{36AB165D-EEB3-48CC-9E65-869CCCF23B1A}" srcOrd="1" destOrd="0" parTransId="{C17B7535-5278-427A-B12E-5DBD1F52B601}" sibTransId="{D7735801-4ED9-4C1F-BC16-E204D4FF1393}"/>
    <dgm:cxn modelId="{3420897F-2D34-480C-9AF5-8D8129F008B1}" type="presOf" srcId="{0044FAAA-3E8B-46E8-B923-F0444F754FCB}" destId="{23E4E0CE-8AB0-4FF3-A51B-193BEC3FD186}" srcOrd="1" destOrd="0" presId="urn:microsoft.com/office/officeart/2005/8/layout/hierarchy3"/>
    <dgm:cxn modelId="{F386FEA3-FBF6-43EF-A3D2-E175427FBD7B}" type="presOf" srcId="{2519AB16-F413-488C-A7D4-101B3DBE22C9}" destId="{D630180F-D455-40CE-9951-34D7F651A2DB}" srcOrd="0" destOrd="0" presId="urn:microsoft.com/office/officeart/2005/8/layout/hierarchy3"/>
    <dgm:cxn modelId="{F17D6BAF-B042-4531-BE7F-B2745E196B7F}" type="presOf" srcId="{23204673-0C30-41BF-A8E5-E68EF797176E}" destId="{A9E6BD86-3524-486B-94BA-0C4DB08006D7}" srcOrd="0" destOrd="0" presId="urn:microsoft.com/office/officeart/2005/8/layout/hierarchy3"/>
    <dgm:cxn modelId="{F08F89BD-FB47-4429-862B-537E12F12243}" type="presOf" srcId="{C17B7535-5278-427A-B12E-5DBD1F52B601}" destId="{F40D356E-798F-455B-BFB6-024B9FD535BE}" srcOrd="0" destOrd="0" presId="urn:microsoft.com/office/officeart/2005/8/layout/hierarchy3"/>
    <dgm:cxn modelId="{15C94DBF-1256-4923-81AB-F5185A1B2EA4}" type="presOf" srcId="{F97E5D1C-CF81-415B-BF7D-F03D0C47E110}" destId="{E76EA348-0126-4E3E-8A54-ACD3E4B1F1E5}" srcOrd="0" destOrd="0" presId="urn:microsoft.com/office/officeart/2005/8/layout/hierarchy3"/>
    <dgm:cxn modelId="{303D63CD-7F7E-48FE-8D03-F1AE23A026A2}" type="presOf" srcId="{0044FAAA-3E8B-46E8-B923-F0444F754FCB}" destId="{AB10BD9F-8576-473E-A973-034A56008E7F}" srcOrd="0" destOrd="0" presId="urn:microsoft.com/office/officeart/2005/8/layout/hierarchy3"/>
    <dgm:cxn modelId="{AA30D8E6-A4A0-4ABD-AC53-F022A56DDED6}" srcId="{0044FAAA-3E8B-46E8-B923-F0444F754FCB}" destId="{90D23DC4-1568-4E16-9E72-4006BB97E000}" srcOrd="2" destOrd="0" parTransId="{F97E5D1C-CF81-415B-BF7D-F03D0C47E110}" sibTransId="{0887682C-E62A-47DE-8133-9AEE41760F1A}"/>
    <dgm:cxn modelId="{83B86B26-E53C-4930-94A9-BB4889505E1A}" type="presParOf" srcId="{BCED9E18-E697-4C56-8D4E-51305C7448E9}" destId="{B0B652C7-19C9-4727-BF18-396866AA3A31}" srcOrd="0" destOrd="0" presId="urn:microsoft.com/office/officeart/2005/8/layout/hierarchy3"/>
    <dgm:cxn modelId="{10F9423C-7F09-4346-8303-7F86C532A8CB}" type="presParOf" srcId="{B0B652C7-19C9-4727-BF18-396866AA3A31}" destId="{418B5BFE-7E6F-4777-82F8-E498D17EC568}" srcOrd="0" destOrd="0" presId="urn:microsoft.com/office/officeart/2005/8/layout/hierarchy3"/>
    <dgm:cxn modelId="{2665368D-FBCE-469F-99FB-E7928FDF5E51}" type="presParOf" srcId="{418B5BFE-7E6F-4777-82F8-E498D17EC568}" destId="{AB10BD9F-8576-473E-A973-034A56008E7F}" srcOrd="0" destOrd="0" presId="urn:microsoft.com/office/officeart/2005/8/layout/hierarchy3"/>
    <dgm:cxn modelId="{082FA727-1C80-4575-9AA7-69118504AD9B}" type="presParOf" srcId="{418B5BFE-7E6F-4777-82F8-E498D17EC568}" destId="{23E4E0CE-8AB0-4FF3-A51B-193BEC3FD186}" srcOrd="1" destOrd="0" presId="urn:microsoft.com/office/officeart/2005/8/layout/hierarchy3"/>
    <dgm:cxn modelId="{72EDE51F-131F-4070-A11F-2DABE728B1B1}" type="presParOf" srcId="{B0B652C7-19C9-4727-BF18-396866AA3A31}" destId="{9D601DFB-9AC1-44D0-966A-A8DB8A6E66D6}" srcOrd="1" destOrd="0" presId="urn:microsoft.com/office/officeart/2005/8/layout/hierarchy3"/>
    <dgm:cxn modelId="{D6DDC843-7124-4594-BF0F-10D2EE8ED2AC}" type="presParOf" srcId="{9D601DFB-9AC1-44D0-966A-A8DB8A6E66D6}" destId="{FA31C2AF-09E8-41C2-9873-631D7410BAD4}" srcOrd="0" destOrd="0" presId="urn:microsoft.com/office/officeart/2005/8/layout/hierarchy3"/>
    <dgm:cxn modelId="{1FBAB9C3-5CB5-4FAE-BDFB-ABC91D5587F6}" type="presParOf" srcId="{9D601DFB-9AC1-44D0-966A-A8DB8A6E66D6}" destId="{A9E6BD86-3524-486B-94BA-0C4DB08006D7}" srcOrd="1" destOrd="0" presId="urn:microsoft.com/office/officeart/2005/8/layout/hierarchy3"/>
    <dgm:cxn modelId="{8B2D1701-F3F8-46C5-A6A3-AC4F0BF4B28B}" type="presParOf" srcId="{9D601DFB-9AC1-44D0-966A-A8DB8A6E66D6}" destId="{F40D356E-798F-455B-BFB6-024B9FD535BE}" srcOrd="2" destOrd="0" presId="urn:microsoft.com/office/officeart/2005/8/layout/hierarchy3"/>
    <dgm:cxn modelId="{8E8092EE-39AA-4191-8A20-F26A2792989C}" type="presParOf" srcId="{9D601DFB-9AC1-44D0-966A-A8DB8A6E66D6}" destId="{4F926DDC-0EBF-4E84-9945-BE36C921E9A4}" srcOrd="3" destOrd="0" presId="urn:microsoft.com/office/officeart/2005/8/layout/hierarchy3"/>
    <dgm:cxn modelId="{B5D31E57-60F3-4BF4-9785-F9AEAEF10103}" type="presParOf" srcId="{9D601DFB-9AC1-44D0-966A-A8DB8A6E66D6}" destId="{E76EA348-0126-4E3E-8A54-ACD3E4B1F1E5}" srcOrd="4" destOrd="0" presId="urn:microsoft.com/office/officeart/2005/8/layout/hierarchy3"/>
    <dgm:cxn modelId="{5829DB04-74A6-442D-8D35-8C73067F3D6A}" type="presParOf" srcId="{9D601DFB-9AC1-44D0-966A-A8DB8A6E66D6}" destId="{A7DD1D86-9126-42E2-BE25-A58589B83092}" srcOrd="5" destOrd="0" presId="urn:microsoft.com/office/officeart/2005/8/layout/hierarchy3"/>
    <dgm:cxn modelId="{80703588-F208-47BB-B195-96BA130FD66F}" type="presParOf" srcId="{9D601DFB-9AC1-44D0-966A-A8DB8A6E66D6}" destId="{D630180F-D455-40CE-9951-34D7F651A2DB}" srcOrd="6" destOrd="0" presId="urn:microsoft.com/office/officeart/2005/8/layout/hierarchy3"/>
    <dgm:cxn modelId="{695A3547-590D-4709-B6F6-B17DC474B3D0}" type="presParOf" srcId="{9D601DFB-9AC1-44D0-966A-A8DB8A6E66D6}" destId="{AC71DEC8-546A-422F-8586-72CBE29E169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5B703-A626-4508-B164-FACDD1CA819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883B7-C241-4CF7-8527-A0EA54E2BE82}">
      <dgm:prSet/>
      <dgm:spPr/>
      <dgm:t>
        <a:bodyPr/>
        <a:lstStyle/>
        <a:p>
          <a:pPr rtl="0"/>
          <a:r>
            <a:rPr lang="ru-RU" dirty="0"/>
            <a:t>За 60 минут </a:t>
          </a:r>
          <a:r>
            <a:rPr lang="ru-RU" b="1" dirty="0"/>
            <a:t>педагог</a:t>
          </a:r>
          <a:r>
            <a:rPr lang="ru-RU" dirty="0"/>
            <a:t> получит</a:t>
          </a:r>
          <a:r>
            <a:rPr lang="en-US" dirty="0"/>
            <a:t>:</a:t>
          </a:r>
          <a:endParaRPr lang="ru-RU" dirty="0"/>
        </a:p>
      </dgm:t>
    </dgm:pt>
    <dgm:pt modelId="{48227818-D4C2-4FD1-96CC-92A0B2F73ECC}" type="parTrans" cxnId="{1C380265-76F0-4D1E-B290-79609A52D971}">
      <dgm:prSet/>
      <dgm:spPr/>
      <dgm:t>
        <a:bodyPr/>
        <a:lstStyle/>
        <a:p>
          <a:endParaRPr lang="ru-RU"/>
        </a:p>
      </dgm:t>
    </dgm:pt>
    <dgm:pt modelId="{9E94B2E3-32B8-497F-B57E-C87E6E230B73}" type="sibTrans" cxnId="{1C380265-76F0-4D1E-B290-79609A52D971}">
      <dgm:prSet/>
      <dgm:spPr/>
      <dgm:t>
        <a:bodyPr/>
        <a:lstStyle/>
        <a:p>
          <a:endParaRPr lang="ru-RU"/>
        </a:p>
      </dgm:t>
    </dgm:pt>
    <dgm:pt modelId="{A815EB09-3057-48B1-B5FF-2E708B415B04}" type="pres">
      <dgm:prSet presAssocID="{B555B703-A626-4508-B164-FACDD1CA819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CE1C084-8F7F-4DB5-8A3D-FDE7C809D5A5}" type="pres">
      <dgm:prSet presAssocID="{A9D883B7-C241-4CF7-8527-A0EA54E2BE82}" presName="horFlow" presStyleCnt="0"/>
      <dgm:spPr/>
    </dgm:pt>
    <dgm:pt modelId="{204E1A74-0E3A-4432-AEC3-F409DD463431}" type="pres">
      <dgm:prSet presAssocID="{A9D883B7-C241-4CF7-8527-A0EA54E2BE82}" presName="bigChev" presStyleLbl="node1" presStyleIdx="0" presStyleCnt="1" custScaleX="369910"/>
      <dgm:spPr/>
    </dgm:pt>
  </dgm:ptLst>
  <dgm:cxnLst>
    <dgm:cxn modelId="{01525F06-BCE8-43A7-8514-E715E8E0E6AD}" type="presOf" srcId="{B555B703-A626-4508-B164-FACDD1CA819D}" destId="{A815EB09-3057-48B1-B5FF-2E708B415B04}" srcOrd="0" destOrd="0" presId="urn:microsoft.com/office/officeart/2005/8/layout/lProcess3"/>
    <dgm:cxn modelId="{1C380265-76F0-4D1E-B290-79609A52D971}" srcId="{B555B703-A626-4508-B164-FACDD1CA819D}" destId="{A9D883B7-C241-4CF7-8527-A0EA54E2BE82}" srcOrd="0" destOrd="0" parTransId="{48227818-D4C2-4FD1-96CC-92A0B2F73ECC}" sibTransId="{9E94B2E3-32B8-497F-B57E-C87E6E230B73}"/>
    <dgm:cxn modelId="{EC1567EF-404A-43B6-886F-0680A269EF53}" type="presOf" srcId="{A9D883B7-C241-4CF7-8527-A0EA54E2BE82}" destId="{204E1A74-0E3A-4432-AEC3-F409DD463431}" srcOrd="0" destOrd="0" presId="urn:microsoft.com/office/officeart/2005/8/layout/lProcess3"/>
    <dgm:cxn modelId="{6CEA82F0-6334-4BFE-AE3A-5A1082A1F302}" type="presParOf" srcId="{A815EB09-3057-48B1-B5FF-2E708B415B04}" destId="{DCE1C084-8F7F-4DB5-8A3D-FDE7C809D5A5}" srcOrd="0" destOrd="0" presId="urn:microsoft.com/office/officeart/2005/8/layout/lProcess3"/>
    <dgm:cxn modelId="{B352E6A9-7371-4929-8748-A0A767A8AB6E}" type="presParOf" srcId="{DCE1C084-8F7F-4DB5-8A3D-FDE7C809D5A5}" destId="{204E1A74-0E3A-4432-AEC3-F409DD46343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6532-A116-434D-8B5D-4FD51142C528}">
      <dsp:nvSpPr>
        <dsp:cNvPr id="0" name=""/>
        <dsp:cNvSpPr/>
      </dsp:nvSpPr>
      <dsp:spPr>
        <a:xfrm>
          <a:off x="-154981" y="256454"/>
          <a:ext cx="512908" cy="5129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1AAE9-6331-48B8-A016-D325C3BCA0E0}">
      <dsp:nvSpPr>
        <dsp:cNvPr id="0" name=""/>
        <dsp:cNvSpPr/>
      </dsp:nvSpPr>
      <dsp:spPr>
        <a:xfrm>
          <a:off x="-36722" y="0"/>
          <a:ext cx="10192847" cy="512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образовательная среда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6722" y="0"/>
        <a:ext cx="10192847" cy="512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5ECB5-EF0D-4C4B-8D3E-8365160155D8}">
      <dsp:nvSpPr>
        <dsp:cNvPr id="0" name=""/>
        <dsp:cNvSpPr/>
      </dsp:nvSpPr>
      <dsp:spPr>
        <a:xfrm>
          <a:off x="771333" y="269594"/>
          <a:ext cx="3483990" cy="348399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Реализация личностного потенциала</a:t>
          </a:r>
        </a:p>
      </dsp:txBody>
      <dsp:txXfrm>
        <a:off x="2607479" y="1007868"/>
        <a:ext cx="1244282" cy="1036902"/>
      </dsp:txXfrm>
    </dsp:sp>
    <dsp:sp modelId="{869A4A4D-FE98-479E-AD7A-CED9723C5B3B}">
      <dsp:nvSpPr>
        <dsp:cNvPr id="0" name=""/>
        <dsp:cNvSpPr/>
      </dsp:nvSpPr>
      <dsp:spPr>
        <a:xfrm>
          <a:off x="699579" y="394022"/>
          <a:ext cx="3483990" cy="348399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Собственные образовательные цели</a:t>
          </a:r>
        </a:p>
      </dsp:txBody>
      <dsp:txXfrm>
        <a:off x="1529101" y="2654469"/>
        <a:ext cx="1866423" cy="912473"/>
      </dsp:txXfrm>
    </dsp:sp>
    <dsp:sp modelId="{0B2B31AF-2DC3-410B-92C5-81025EEF40EB}">
      <dsp:nvSpPr>
        <dsp:cNvPr id="0" name=""/>
        <dsp:cNvSpPr/>
      </dsp:nvSpPr>
      <dsp:spPr>
        <a:xfrm>
          <a:off x="627826" y="269594"/>
          <a:ext cx="3483990" cy="348399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Позволит учесть познавательные потребности обучающегося</a:t>
          </a:r>
        </a:p>
      </dsp:txBody>
      <dsp:txXfrm>
        <a:off x="1031388" y="1007868"/>
        <a:ext cx="1244282" cy="1036902"/>
      </dsp:txXfrm>
    </dsp:sp>
    <dsp:sp modelId="{90075AE0-0B47-46DC-B30A-CAE847E701E6}">
      <dsp:nvSpPr>
        <dsp:cNvPr id="0" name=""/>
        <dsp:cNvSpPr/>
      </dsp:nvSpPr>
      <dsp:spPr>
        <a:xfrm>
          <a:off x="555945" y="53918"/>
          <a:ext cx="3915341" cy="391534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AC8D3-599F-43A4-AE64-5284930FCD36}">
      <dsp:nvSpPr>
        <dsp:cNvPr id="0" name=""/>
        <dsp:cNvSpPr/>
      </dsp:nvSpPr>
      <dsp:spPr>
        <a:xfrm>
          <a:off x="483904" y="178126"/>
          <a:ext cx="3915341" cy="391534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13EF2-C3D8-4D8E-97E8-729AD284DF06}">
      <dsp:nvSpPr>
        <dsp:cNvPr id="0" name=""/>
        <dsp:cNvSpPr/>
      </dsp:nvSpPr>
      <dsp:spPr>
        <a:xfrm>
          <a:off x="411862" y="53918"/>
          <a:ext cx="3915341" cy="391534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0BD9F-8576-473E-A973-034A56008E7F}">
      <dsp:nvSpPr>
        <dsp:cNvPr id="0" name=""/>
        <dsp:cNvSpPr/>
      </dsp:nvSpPr>
      <dsp:spPr>
        <a:xfrm>
          <a:off x="426627" y="361"/>
          <a:ext cx="3756121" cy="896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диагностики и оценки разделены на четыре группы</a:t>
          </a:r>
        </a:p>
      </dsp:txBody>
      <dsp:txXfrm>
        <a:off x="452874" y="26608"/>
        <a:ext cx="3703627" cy="843642"/>
      </dsp:txXfrm>
    </dsp:sp>
    <dsp:sp modelId="{FA31C2AF-09E8-41C2-9873-631D7410BAD4}">
      <dsp:nvSpPr>
        <dsp:cNvPr id="0" name=""/>
        <dsp:cNvSpPr/>
      </dsp:nvSpPr>
      <dsp:spPr>
        <a:xfrm>
          <a:off x="802239" y="896498"/>
          <a:ext cx="375612" cy="672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102"/>
              </a:lnTo>
              <a:lnTo>
                <a:pt x="375612" y="672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6BD86-3524-486B-94BA-0C4DB08006D7}">
      <dsp:nvSpPr>
        <dsp:cNvPr id="0" name=""/>
        <dsp:cNvSpPr/>
      </dsp:nvSpPr>
      <dsp:spPr>
        <a:xfrm>
          <a:off x="1177851" y="1120532"/>
          <a:ext cx="3315863" cy="896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Знание-ориентированные тестовые задания закрытого типа</a:t>
          </a:r>
        </a:p>
      </dsp:txBody>
      <dsp:txXfrm>
        <a:off x="1204098" y="1146779"/>
        <a:ext cx="3263369" cy="843642"/>
      </dsp:txXfrm>
    </dsp:sp>
    <dsp:sp modelId="{F40D356E-798F-455B-BFB6-024B9FD535BE}">
      <dsp:nvSpPr>
        <dsp:cNvPr id="0" name=""/>
        <dsp:cNvSpPr/>
      </dsp:nvSpPr>
      <dsp:spPr>
        <a:xfrm>
          <a:off x="802239" y="896498"/>
          <a:ext cx="375612" cy="179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273"/>
              </a:lnTo>
              <a:lnTo>
                <a:pt x="375612" y="17922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26DDC-0EBF-4E84-9945-BE36C921E9A4}">
      <dsp:nvSpPr>
        <dsp:cNvPr id="0" name=""/>
        <dsp:cNvSpPr/>
      </dsp:nvSpPr>
      <dsp:spPr>
        <a:xfrm>
          <a:off x="1177851" y="2240703"/>
          <a:ext cx="3312479" cy="896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педагогические ситуации в формате структурированных кейсов</a:t>
          </a:r>
        </a:p>
      </dsp:txBody>
      <dsp:txXfrm>
        <a:off x="1204098" y="2266950"/>
        <a:ext cx="3259985" cy="843642"/>
      </dsp:txXfrm>
    </dsp:sp>
    <dsp:sp modelId="{E76EA348-0126-4E3E-8A54-ACD3E4B1F1E5}">
      <dsp:nvSpPr>
        <dsp:cNvPr id="0" name=""/>
        <dsp:cNvSpPr/>
      </dsp:nvSpPr>
      <dsp:spPr>
        <a:xfrm>
          <a:off x="802239" y="896498"/>
          <a:ext cx="375612" cy="2912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444"/>
              </a:lnTo>
              <a:lnTo>
                <a:pt x="375612" y="29124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D1D86-9126-42E2-BE25-A58589B83092}">
      <dsp:nvSpPr>
        <dsp:cNvPr id="0" name=""/>
        <dsp:cNvSpPr/>
      </dsp:nvSpPr>
      <dsp:spPr>
        <a:xfrm>
          <a:off x="1177851" y="3360874"/>
          <a:ext cx="3298772" cy="896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Диалоговые задания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аудиоинтервью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эссе)</a:t>
          </a:r>
        </a:p>
      </dsp:txBody>
      <dsp:txXfrm>
        <a:off x="1204098" y="3387121"/>
        <a:ext cx="3246278" cy="843642"/>
      </dsp:txXfrm>
    </dsp:sp>
    <dsp:sp modelId="{D630180F-D455-40CE-9951-34D7F651A2DB}">
      <dsp:nvSpPr>
        <dsp:cNvPr id="0" name=""/>
        <dsp:cNvSpPr/>
      </dsp:nvSpPr>
      <dsp:spPr>
        <a:xfrm>
          <a:off x="802239" y="896498"/>
          <a:ext cx="375612" cy="403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615"/>
              </a:lnTo>
              <a:lnTo>
                <a:pt x="375612" y="4032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DEC8-546A-422F-8586-72CBE29E1699}">
      <dsp:nvSpPr>
        <dsp:cNvPr id="0" name=""/>
        <dsp:cNvSpPr/>
      </dsp:nvSpPr>
      <dsp:spPr>
        <a:xfrm>
          <a:off x="1177851" y="4481044"/>
          <a:ext cx="3298987" cy="896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</a:t>
          </a:r>
        </a:p>
      </dsp:txBody>
      <dsp:txXfrm>
        <a:off x="1204098" y="4507291"/>
        <a:ext cx="3246493" cy="843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E1A74-0E3A-4432-AEC3-F409DD463431}">
      <dsp:nvSpPr>
        <dsp:cNvPr id="0" name=""/>
        <dsp:cNvSpPr/>
      </dsp:nvSpPr>
      <dsp:spPr>
        <a:xfrm>
          <a:off x="100435" y="347"/>
          <a:ext cx="4501910" cy="486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За 60 минут </a:t>
          </a:r>
          <a:r>
            <a:rPr lang="ru-RU" sz="2500" b="1" kern="1200" dirty="0"/>
            <a:t>педагог</a:t>
          </a:r>
          <a:r>
            <a:rPr lang="ru-RU" sz="2500" kern="1200" dirty="0"/>
            <a:t> получит</a:t>
          </a:r>
          <a:r>
            <a:rPr lang="en-US" sz="2500" kern="1200" dirty="0"/>
            <a:t>:</a:t>
          </a:r>
          <a:endParaRPr lang="ru-RU" sz="2500" kern="1200" dirty="0"/>
        </a:p>
      </dsp:txBody>
      <dsp:txXfrm>
        <a:off x="343841" y="347"/>
        <a:ext cx="4015099" cy="48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7A9A-9156-4DA7-B026-FABA966BE6A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D7BC-8560-4092-B896-1691ED38C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FC1-0C1F-49D2-9E2A-8F00989960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9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0E2C2-84D4-4642-B24B-A355D7F572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85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3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7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5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5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0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375104-C05F-4958-8C31-5AD9C4AC1DA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97BF70-38FC-45E0-9219-8DF47B2ECF7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809" y="2397948"/>
            <a:ext cx="7608381" cy="2062103"/>
          </a:xfrm>
          <a:prstGeom prst="rect">
            <a:avLst/>
          </a:prstGeom>
          <a:ln w="38100" cap="sq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ДОСТИЖЕНИИ ПОКАЗАТЕЛЕЙ «ЦИФРОВОЙ ЗРЕЛОСТИ»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ДАГЕСТАН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4817" y="4938844"/>
            <a:ext cx="724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образования и науки Республики Дагестан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Далгатова Аида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Османгаджиевна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11027-613E-4595-B07F-17680787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00" y="151709"/>
            <a:ext cx="1620998" cy="1687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A23EE-625A-40FC-9500-A63BAE640006}"/>
              </a:ext>
            </a:extLst>
          </p:cNvPr>
          <p:cNvSpPr txBox="1"/>
          <p:nvPr/>
        </p:nvSpPr>
        <p:spPr>
          <a:xfrm>
            <a:off x="1855581" y="1762909"/>
            <a:ext cx="8480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83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Дагестан</a:t>
            </a:r>
          </a:p>
        </p:txBody>
      </p:sp>
    </p:spTree>
    <p:extLst>
      <p:ext uri="{BB962C8B-B14F-4D97-AF65-F5344CB8AC3E}">
        <p14:creationId xmlns:p14="http://schemas.microsoft.com/office/powerpoint/2010/main" val="96453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280453"/>
            <a:ext cx="1827212" cy="14299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1200" y="1494973"/>
            <a:ext cx="11042649" cy="56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302" y="130629"/>
            <a:ext cx="6039756" cy="3139635"/>
          </a:xfrm>
          <a:prstGeom prst="rect">
            <a:avLst/>
          </a:prstGeom>
        </p:spPr>
        <p:txBody>
          <a:bodyPr vert="horz" lIns="91440" tIns="45720" rIns="91440" bIns="45720" numCol="1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сервисов» </a:t>
            </a:r>
          </a:p>
        </p:txBody>
      </p:sp>
      <p:pic>
        <p:nvPicPr>
          <p:cNvPr id="2050" name="Picture 2" descr="О проекте «Российская электронная школа» простым языком | ГБОУ СОШ пос.  Сург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603825"/>
            <a:ext cx="2551112" cy="11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779" y="4563136"/>
            <a:ext cx="2575091" cy="10802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41700" y="3270264"/>
            <a:ext cx="8312149" cy="27019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61" t="293" b="1878"/>
          <a:stretch/>
        </p:blipFill>
        <p:spPr>
          <a:xfrm>
            <a:off x="3854450" y="3300413"/>
            <a:ext cx="6051550" cy="2649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501" y="3300413"/>
            <a:ext cx="1457324" cy="833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500" y="4229294"/>
            <a:ext cx="1414462" cy="799696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0800000">
            <a:off x="2500312" y="4670852"/>
            <a:ext cx="941388" cy="60960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34076" y="-311585"/>
            <a:ext cx="6039756" cy="3139635"/>
          </a:xfrm>
          <a:prstGeom prst="rect">
            <a:avLst/>
          </a:prstGeom>
        </p:spPr>
        <p:txBody>
          <a:bodyPr vert="horz" lIns="91440" tIns="45720" rIns="91440" bIns="45720" numCol="1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подготовки» </a:t>
            </a:r>
          </a:p>
        </p:txBody>
      </p:sp>
    </p:spTree>
    <p:extLst>
      <p:ext uri="{BB962C8B-B14F-4D97-AF65-F5344CB8AC3E}">
        <p14:creationId xmlns:p14="http://schemas.microsoft.com/office/powerpoint/2010/main" val="281041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3100" y="1435100"/>
            <a:ext cx="107442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018309" y="118064"/>
            <a:ext cx="12192000" cy="596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компетенции педагога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100" y="1112786"/>
            <a:ext cx="6070600" cy="25194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компетенции педагога 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эффективно использовать цифровые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(средства, технологии, ресурсы) в решении профессиональных педагогических задач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51883285"/>
              </p:ext>
            </p:extLst>
          </p:nvPr>
        </p:nvGraphicFramePr>
        <p:xfrm>
          <a:off x="7416800" y="765628"/>
          <a:ext cx="4920343" cy="53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8" y="4184239"/>
            <a:ext cx="7848766" cy="2036081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10726694"/>
              </p:ext>
            </p:extLst>
          </p:nvPr>
        </p:nvGraphicFramePr>
        <p:xfrm>
          <a:off x="571862" y="3824418"/>
          <a:ext cx="4702782" cy="48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0175" y="115001"/>
            <a:ext cx="31718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63599" y="254574"/>
            <a:ext cx="12192000" cy="596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600" y="851339"/>
            <a:ext cx="1052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образовательные ресурсы и сервисы в педагогической деятельности»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0699" y="2272610"/>
            <a:ext cx="414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прохождению курса допускаются педагоги, зарегистрированные и подтвержденные на платформе «Цифровой образовательный контент»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5" y="152400"/>
            <a:ext cx="3171825" cy="561975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69913" y="2272610"/>
            <a:ext cx="4662488" cy="4023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Теоритическая часть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на выбор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мероприятия с ведущими практиками в области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образования РФ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122" name="Picture 2" descr="Обучение PNG Image Прозрачный фон | PNG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5" y="4036330"/>
            <a:ext cx="5270073" cy="27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8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293600" cy="1624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«Доля заданий в электронной форме для учащихся, проверяемых с использованием технологий автоматизированной проверки» </a:t>
            </a:r>
          </a:p>
        </p:txBody>
      </p:sp>
      <p:pic>
        <p:nvPicPr>
          <p:cNvPr id="4098" name="Picture 2" descr="Функциональное тестирование мобильных приложений — Лаборатория Качест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4"/>
          <a:stretch/>
        </p:blipFill>
        <p:spPr bwMode="auto">
          <a:xfrm>
            <a:off x="8870950" y="3464942"/>
            <a:ext cx="3308350" cy="28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5352" y="2141503"/>
            <a:ext cx="7975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на основе количества заданий образовательных систем, используемый общеобразовательными организациями Республики Дагестан, в электронной форме, обработка которых проводится с использованием технологий автоматизированной проверки</a:t>
            </a:r>
          </a:p>
        </p:txBody>
      </p:sp>
      <p:pic>
        <p:nvPicPr>
          <p:cNvPr id="9" name="Picture 2" descr="О проекте «Российская электронная школа» простым языком | ГБОУ СОШ пос.  Сургу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11483"/>
          <a:stretch/>
        </p:blipFill>
        <p:spPr bwMode="auto">
          <a:xfrm>
            <a:off x="9388501" y="1792253"/>
            <a:ext cx="2008956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632" y="2609630"/>
            <a:ext cx="1952625" cy="819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61" t="293" b="1878"/>
          <a:stretch/>
        </p:blipFill>
        <p:spPr>
          <a:xfrm>
            <a:off x="895352" y="3580313"/>
            <a:ext cx="6051550" cy="2649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228" y="3572391"/>
            <a:ext cx="1457324" cy="833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228" y="4513327"/>
            <a:ext cx="1414462" cy="7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830" y="4678235"/>
            <a:ext cx="3232381" cy="2196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548"/>
            <a:ext cx="10058400" cy="6713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Государственно-частное партнерство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272" y="1347725"/>
            <a:ext cx="572693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 образовательного процесса в школах, качества обучения, среднего балла, уровня успеваемости, посещаемости, системной неуспеваемости, адаптации учеников, готовность к аттестации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между родителями, педагогами, администрацией образовательных организаций, органами власти осуществляются в режиме реального времени в электронной виде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информационно-образовательного пространство региона с цифровым профилем учащегося, образовательным контентом для учителей и учеников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на внедрение, техническое сопровождение и модернизацию информационных образовательных систем со стороны регионального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3209" y="1420295"/>
            <a:ext cx="58985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оперативного управления и мониторинга образовательного процесса в школах со стороны региональных органов власти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качество коммуникации и взаимодействия между всеми участниками системы образования: родителей, педагогов, администрацией школы и органа управления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разрозненных информационных систем в сфере образования, не имеющих интеграции между собой и единой точки входа для пользователей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бюджетных расходов на создание и сопровождение информационных образовательных систем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272" y="895682"/>
            <a:ext cx="2654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3209" y="895681"/>
            <a:ext cx="2144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98825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A731AEA4-B0E7-4D0D-AF30-13E7F1F85432}"/>
              </a:ext>
            </a:extLst>
          </p:cNvPr>
          <p:cNvSpPr/>
          <p:nvPr/>
        </p:nvSpPr>
        <p:spPr>
          <a:xfrm>
            <a:off x="2891138" y="65823"/>
            <a:ext cx="5959808" cy="5959808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14C184D4-628B-4365-A437-25282E5B628C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Montserrat" pitchFamily="2" charset="-52"/>
              </a:rPr>
              <a:t>«Цифровая зрелость» отрасли «Образование» </a:t>
            </a:r>
            <a:br>
              <a:rPr lang="ru-RU" sz="2400" b="1" dirty="0">
                <a:latin typeface="Montserrat" pitchFamily="2" charset="-52"/>
              </a:rPr>
            </a:br>
            <a:r>
              <a:rPr lang="ru-RU" sz="2400" b="1" dirty="0">
                <a:latin typeface="Montserrat" pitchFamily="2" charset="-52"/>
              </a:rPr>
              <a:t>для потребителей 2021-2024 гг. по данным  ФОИВ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8B5A03D-293D-4B58-B550-9B0875D2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83734"/>
              </p:ext>
            </p:extLst>
          </p:nvPr>
        </p:nvGraphicFramePr>
        <p:xfrm>
          <a:off x="187568" y="1120180"/>
          <a:ext cx="11366947" cy="4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C22A760-49F0-4DC0-A9A6-D0894A228A61}"/>
              </a:ext>
            </a:extLst>
          </p:cNvPr>
          <p:cNvSpPr/>
          <p:nvPr/>
        </p:nvSpPr>
        <p:spPr>
          <a:xfrm>
            <a:off x="375137" y="5978922"/>
            <a:ext cx="2642261" cy="693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100% школ с Интернетом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:a16="http://schemas.microsoft.com/office/drawing/2014/main" id="{67B022FF-9BCE-49C3-BA00-F25C8CF647FE}"/>
              </a:ext>
            </a:extLst>
          </p:cNvPr>
          <p:cNvSpPr/>
          <p:nvPr/>
        </p:nvSpPr>
        <p:spPr>
          <a:xfrm>
            <a:off x="378134" y="5565723"/>
            <a:ext cx="11477761" cy="328295"/>
          </a:xfrm>
          <a:prstGeom prst="rightArrow">
            <a:avLst>
              <a:gd name="adj1" fmla="val 50000"/>
              <a:gd name="adj2" fmla="val 717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E5637-21D0-4725-9E39-A75B086FF69E}"/>
              </a:ext>
            </a:extLst>
          </p:cNvPr>
          <p:cNvSpPr txBox="1"/>
          <p:nvPr/>
        </p:nvSpPr>
        <p:spPr>
          <a:xfrm>
            <a:off x="1320801" y="5426777"/>
            <a:ext cx="9831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2021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2022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2023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F1DD367-078B-49A1-A1BF-AF952C794A6C}"/>
              </a:ext>
            </a:extLst>
          </p:cNvPr>
          <p:cNvSpPr/>
          <p:nvPr/>
        </p:nvSpPr>
        <p:spPr>
          <a:xfrm>
            <a:off x="3220843" y="5978921"/>
            <a:ext cx="2642261" cy="6937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Библиотека цифрового образовательного контента, все услуги для граждан переведены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электронный вид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DC36E3-287A-4EB8-A5F3-B61E3D6BB32E}"/>
              </a:ext>
            </a:extLst>
          </p:cNvPr>
          <p:cNvSpPr/>
          <p:nvPr/>
        </p:nvSpPr>
        <p:spPr>
          <a:xfrm>
            <a:off x="6066549" y="5978922"/>
            <a:ext cx="2642261" cy="6937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Цифровой профиль учащегося, использование технологий ИИ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образовании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C34816-61CA-433B-8578-8814042EFA52}"/>
              </a:ext>
            </a:extLst>
          </p:cNvPr>
          <p:cNvSpPr/>
          <p:nvPr/>
        </p:nvSpPr>
        <p:spPr>
          <a:xfrm>
            <a:off x="8912254" y="5978921"/>
            <a:ext cx="2642261" cy="6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32 тыс. школ обновили инфраструктуру, 100% школ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лвс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/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скс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,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wi-fi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F11209E-222A-44A1-AE15-99DEA3E69C34}"/>
              </a:ext>
            </a:extLst>
          </p:cNvPr>
          <p:cNvGrpSpPr/>
          <p:nvPr/>
        </p:nvGrpSpPr>
        <p:grpSpPr>
          <a:xfrm>
            <a:off x="1636029" y="5808845"/>
            <a:ext cx="96291" cy="163373"/>
            <a:chOff x="1636029" y="5808845"/>
            <a:chExt cx="96291" cy="16337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29C5F98-E377-4A4C-917F-4C62CDB430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4F349AB-BB81-43A1-9694-A5B881A26D11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033DB1E-0AAC-4E2B-95C6-A5F02AC30C05}"/>
              </a:ext>
            </a:extLst>
          </p:cNvPr>
          <p:cNvGrpSpPr/>
          <p:nvPr/>
        </p:nvGrpSpPr>
        <p:grpSpPr>
          <a:xfrm>
            <a:off x="4471727" y="5812537"/>
            <a:ext cx="96291" cy="163373"/>
            <a:chOff x="1636029" y="5808845"/>
            <a:chExt cx="96291" cy="163373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2E6BD26-62F4-4875-9AD8-3A9CE088DC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46CFA81-4DE4-496E-AEC4-C37932241188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9B37E17-B734-49C7-A8BE-078B37116DCC}"/>
              </a:ext>
            </a:extLst>
          </p:cNvPr>
          <p:cNvGrpSpPr/>
          <p:nvPr/>
        </p:nvGrpSpPr>
        <p:grpSpPr>
          <a:xfrm>
            <a:off x="7291388" y="5801459"/>
            <a:ext cx="96291" cy="163373"/>
            <a:chOff x="1636029" y="5808845"/>
            <a:chExt cx="96291" cy="1633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9B9D56E1-7C74-4BB1-A840-664D98DAC6A4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0A8E5E56-54A4-4888-9896-64D08FBD1DAB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7C38D0A-34B2-4DCC-AAEE-244A20AC17AD}"/>
              </a:ext>
            </a:extLst>
          </p:cNvPr>
          <p:cNvGrpSpPr/>
          <p:nvPr/>
        </p:nvGrpSpPr>
        <p:grpSpPr>
          <a:xfrm>
            <a:off x="10084451" y="5816924"/>
            <a:ext cx="96291" cy="163373"/>
            <a:chOff x="1636029" y="5808845"/>
            <a:chExt cx="96291" cy="163373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43899379-4496-49CE-89B3-ED9AD32865D7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F8E00ECF-85E3-4322-9EBA-B13DA49F6C77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4">
            <a:extLst>
              <a:ext uri="{FF2B5EF4-FFF2-40B4-BE49-F238E27FC236}">
                <a16:creationId xmlns:a16="http://schemas.microsoft.com/office/drawing/2014/main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15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7412376"/>
              </p:ext>
            </p:extLst>
          </p:nvPr>
        </p:nvGraphicFramePr>
        <p:xfrm>
          <a:off x="1563280" y="166255"/>
          <a:ext cx="10058400" cy="51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" y="771527"/>
            <a:ext cx="12014138" cy="5479104"/>
          </a:xfrm>
        </p:spPr>
      </p:pic>
    </p:spTree>
    <p:extLst>
      <p:ext uri="{BB962C8B-B14F-4D97-AF65-F5344CB8AC3E}">
        <p14:creationId xmlns:p14="http://schemas.microsoft.com/office/powerpoint/2010/main" val="271655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53">
            <a:extLst>
              <a:ext uri="{FF2B5EF4-FFF2-40B4-BE49-F238E27FC236}">
                <a16:creationId xmlns:a16="http://schemas.microsoft.com/office/drawing/2014/main" id="{C58620B0-F5C2-4815-AA14-9F2F0795F546}"/>
              </a:ext>
            </a:extLst>
          </p:cNvPr>
          <p:cNvSpPr/>
          <p:nvPr/>
        </p:nvSpPr>
        <p:spPr>
          <a:xfrm>
            <a:off x="0" y="4964861"/>
            <a:ext cx="4796287" cy="1893139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32" name="Название 1">
            <a:extLst>
              <a:ext uri="{FF2B5EF4-FFF2-40B4-BE49-F238E27FC236}">
                <a16:creationId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85813" y="476260"/>
            <a:ext cx="10130016" cy="3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Индекс цифровой трансформации регионов</a:t>
            </a: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3C262F64-9677-412D-80FD-9B737CEE54B6}"/>
              </a:ext>
            </a:extLst>
          </p:cNvPr>
          <p:cNvSpPr txBox="1">
            <a:spLocks/>
          </p:cNvSpPr>
          <p:nvPr/>
        </p:nvSpPr>
        <p:spPr bwMode="auto">
          <a:xfrm>
            <a:off x="682019" y="1159266"/>
            <a:ext cx="11509981" cy="98871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основе измерения индекса цифровой трансформации регионов -</a:t>
            </a:r>
            <a:br>
              <a:rPr lang="en-US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адаптированная методика Центра перспективных управленческих решений</a:t>
            </a:r>
            <a:b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sz="1800" b="1" u="sng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" altLang="ru-RU" sz="1800" b="1" u="sng" dirty="0" err="1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cdto.wiki</a:t>
            </a: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altLang="ru-RU" sz="1800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Цифровая зрелость. Методология оценки цифровой зрелости организации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4E09CB3-5546-4B70-AA0A-DED15B322FF2}"/>
              </a:ext>
            </a:extLst>
          </p:cNvPr>
          <p:cNvSpPr/>
          <p:nvPr/>
        </p:nvSpPr>
        <p:spPr>
          <a:xfrm>
            <a:off x="0" y="2415399"/>
            <a:ext cx="12192000" cy="2549462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map_Russia-1.png">
            <a:extLst>
              <a:ext uri="{FF2B5EF4-FFF2-40B4-BE49-F238E27FC236}">
                <a16:creationId xmlns:a16="http://schemas.microsoft.com/office/drawing/2014/main" id="{D7E59C5E-F2FE-4763-A336-971E022E5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2916619" y="2190568"/>
            <a:ext cx="4976553" cy="2977005"/>
          </a:xfrm>
          <a:prstGeom prst="rect">
            <a:avLst/>
          </a:prstGeom>
        </p:spPr>
      </p:pic>
      <p:sp>
        <p:nvSpPr>
          <p:cNvPr id="18" name="Название 1">
            <a:extLst>
              <a:ext uri="{FF2B5EF4-FFF2-40B4-BE49-F238E27FC236}">
                <a16:creationId xmlns:a16="http://schemas.microsoft.com/office/drawing/2014/main" id="{1CBFD1D1-4F23-41D7-BCE8-CABDC64DD3C8}"/>
              </a:ext>
            </a:extLst>
          </p:cNvPr>
          <p:cNvSpPr txBox="1">
            <a:spLocks/>
          </p:cNvSpPr>
          <p:nvPr/>
        </p:nvSpPr>
        <p:spPr bwMode="auto">
          <a:xfrm>
            <a:off x="484707" y="3470405"/>
            <a:ext cx="2286345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Название 1">
            <a:extLst>
              <a:ext uri="{FF2B5EF4-FFF2-40B4-BE49-F238E27FC236}">
                <a16:creationId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2864433" y="4427730"/>
            <a:ext cx="8051396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ИТОГ ИЗМЕРЕНИЯ – ИНДЕКС ЦИФРОВОЙ ЗРЕЛОСТИ СУБЪЕКТА </a:t>
            </a:r>
          </a:p>
        </p:txBody>
      </p:sp>
      <p:sp>
        <p:nvSpPr>
          <p:cNvPr id="19" name="Название 1">
            <a:extLst>
              <a:ext uri="{FF2B5EF4-FFF2-40B4-BE49-F238E27FC236}">
                <a16:creationId xmlns:a16="http://schemas.microsoft.com/office/drawing/2014/main" id="{68E6F24A-E5D7-4E25-A05F-13E9471A3D55}"/>
              </a:ext>
            </a:extLst>
          </p:cNvPr>
          <p:cNvSpPr txBox="1">
            <a:spLocks/>
          </p:cNvSpPr>
          <p:nvPr/>
        </p:nvSpPr>
        <p:spPr bwMode="auto">
          <a:xfrm>
            <a:off x="2141265" y="5728696"/>
            <a:ext cx="2884601" cy="4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Что считаем?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19238B-1DAD-4A39-BBD6-74B1F47DD238}"/>
              </a:ext>
            </a:extLst>
          </p:cNvPr>
          <p:cNvSpPr/>
          <p:nvPr/>
        </p:nvSpPr>
        <p:spPr>
          <a:xfrm>
            <a:off x="4829998" y="5373398"/>
            <a:ext cx="6892505" cy="10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уровень цифровой трансформации субъекта (в перспективе – муниципалитета)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цифровая зрелость для потребителя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мотивирующий мониторинг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942D7-ED7E-4CC1-A6B5-0688F1D98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508" y="2700734"/>
            <a:ext cx="690744" cy="690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E99E27-939C-4C67-ABDD-BA656D99B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4000" y="2754202"/>
            <a:ext cx="583808" cy="5838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CA1590-EBB4-46E5-BDC9-0C23F58BE0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20669" y="2754202"/>
            <a:ext cx="583808" cy="583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43F8E7-0842-4D3D-8BAA-871D65FBFD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9937" y="2749525"/>
            <a:ext cx="593162" cy="5931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60F515-8ED8-4372-ADA1-6CEE1E69F915}"/>
              </a:ext>
            </a:extLst>
          </p:cNvPr>
          <p:cNvSpPr/>
          <p:nvPr/>
        </p:nvSpPr>
        <p:spPr>
          <a:xfrm>
            <a:off x="2823407" y="3470405"/>
            <a:ext cx="223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услуги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9271E5-7916-4216-844B-0586082F79EB}"/>
              </a:ext>
            </a:extLst>
          </p:cNvPr>
          <p:cNvSpPr/>
          <p:nvPr/>
        </p:nvSpPr>
        <p:spPr>
          <a:xfrm>
            <a:off x="5549916" y="3470405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Данные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C9B636-18CC-4FD1-BBEA-8AF255778E9F}"/>
              </a:ext>
            </a:extLst>
          </p:cNvPr>
          <p:cNvSpPr/>
          <p:nvPr/>
        </p:nvSpPr>
        <p:spPr>
          <a:xfrm>
            <a:off x="7714498" y="3470405"/>
            <a:ext cx="1396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432ED8D-7EFA-46D8-9A0F-771115D8971A}"/>
              </a:ext>
            </a:extLst>
          </p:cNvPr>
          <p:cNvSpPr/>
          <p:nvPr/>
        </p:nvSpPr>
        <p:spPr>
          <a:xfrm>
            <a:off x="10114048" y="3470405"/>
            <a:ext cx="971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Кадры </a:t>
            </a:r>
            <a:endParaRPr lang="ru-RU" sz="16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2AFAB2-0757-44A0-9907-90B0854951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26208" y="4243341"/>
            <a:ext cx="561123" cy="5611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D2A8BB-06DE-49BA-8C7D-5DC4A6013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4411" y="2641331"/>
            <a:ext cx="690744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18">
            <a:extLst>
              <a:ext uri="{FF2B5EF4-FFF2-40B4-BE49-F238E27FC236}">
                <a16:creationId xmlns:a16="http://schemas.microsoft.com/office/drawing/2014/main" id="{14D66D3D-75D4-4758-A959-DD0192375784}"/>
              </a:ext>
            </a:extLst>
          </p:cNvPr>
          <p:cNvSpPr/>
          <p:nvPr/>
        </p:nvSpPr>
        <p:spPr>
          <a:xfrm>
            <a:off x="0" y="2411808"/>
            <a:ext cx="12192000" cy="3389987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36569C-C773-440D-8CFB-7D726A7FF125}"/>
              </a:ext>
            </a:extLst>
          </p:cNvPr>
          <p:cNvSpPr/>
          <p:nvPr/>
        </p:nvSpPr>
        <p:spPr>
          <a:xfrm>
            <a:off x="6529205" y="44331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2F2612C-964D-4AF6-9915-E3158DCFEC51}"/>
              </a:ext>
            </a:extLst>
          </p:cNvPr>
          <p:cNvSpPr/>
          <p:nvPr/>
        </p:nvSpPr>
        <p:spPr>
          <a:xfrm>
            <a:off x="2571300" y="4433169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160E779-55C4-4227-8C67-8A4C2965CD33}"/>
              </a:ext>
            </a:extLst>
          </p:cNvPr>
          <p:cNvSpPr/>
          <p:nvPr/>
        </p:nvSpPr>
        <p:spPr>
          <a:xfrm>
            <a:off x="8285499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772333-F110-4794-B2C7-6BAD6D53662D}"/>
              </a:ext>
            </a:extLst>
          </p:cNvPr>
          <p:cNvSpPr/>
          <p:nvPr/>
        </p:nvSpPr>
        <p:spPr>
          <a:xfrm>
            <a:off x="4524711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EE08494-9265-4D39-85A0-B57F947A7AD3}"/>
              </a:ext>
            </a:extLst>
          </p:cNvPr>
          <p:cNvSpPr/>
          <p:nvPr/>
        </p:nvSpPr>
        <p:spPr>
          <a:xfrm>
            <a:off x="620222" y="187020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0" name="Название 1">
            <a:extLst>
              <a:ext uri="{FF2B5EF4-FFF2-40B4-BE49-F238E27FC236}">
                <a16:creationId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839932" y="385313"/>
            <a:ext cx="10272183" cy="3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Цифровая трансформация системы образования предполагает действия по 5 направлениям: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</a:b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24EB44DC-A88E-4A2B-A817-277974592531}"/>
              </a:ext>
            </a:extLst>
          </p:cNvPr>
          <p:cNvSpPr txBox="1">
            <a:spLocks/>
          </p:cNvSpPr>
          <p:nvPr/>
        </p:nvSpPr>
        <p:spPr bwMode="auto">
          <a:xfrm>
            <a:off x="620221" y="2265779"/>
            <a:ext cx="2951064" cy="1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Формирование современной инфраструктуры образовательных организаций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(компьютерные классы, средства визуализации, Интернет и др.)</a:t>
            </a:r>
            <a:endParaRPr lang="ru-RU" sz="1600"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DCD401-679E-4F0F-A5EB-CCA24E214223}"/>
              </a:ext>
            </a:extLst>
          </p:cNvPr>
          <p:cNvSpPr/>
          <p:nvPr/>
        </p:nvSpPr>
        <p:spPr>
          <a:xfrm>
            <a:off x="4524710" y="2299426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</a:t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форме услуг</a:t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(запись в школу,  на участие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в ГИА, отслеживание текущей успеваемости и др.)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312D3A-C0DA-492F-A579-7A6D049924A8}"/>
              </a:ext>
            </a:extLst>
          </p:cNvPr>
          <p:cNvSpPr/>
          <p:nvPr/>
        </p:nvSpPr>
        <p:spPr>
          <a:xfrm>
            <a:off x="8285499" y="2366935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форме функций</a:t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(реестры кадров,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контингента, электронный журнал и дневник и др.)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07133C-CE42-416A-B7C9-D3BDF1EC1D4B}"/>
              </a:ext>
            </a:extLst>
          </p:cNvPr>
          <p:cNvSpPr/>
          <p:nvPr/>
        </p:nvSpPr>
        <p:spPr>
          <a:xfrm>
            <a:off x="2571299" y="5023323"/>
            <a:ext cx="2951063" cy="12926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Современное управление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на основе данных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(типовые сайты, мониторинг использования оборудования, автоматизированная подготовка отчетов и др.)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C7D454-668D-4BA4-AD85-81C0F4F8D8F6}"/>
              </a:ext>
            </a:extLst>
          </p:cNvPr>
          <p:cNvSpPr/>
          <p:nvPr/>
        </p:nvSpPr>
        <p:spPr>
          <a:xfrm>
            <a:off x="6529205" y="4812496"/>
            <a:ext cx="2951063" cy="156965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Подготовка кадров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для работы</a:t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цифровой образовательной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среде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(работа с региональными РЦТ, повышение квалификации и др.)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8CDF576-C8E1-44CC-B405-8F3CBB58E09C}"/>
              </a:ext>
            </a:extLst>
          </p:cNvPr>
          <p:cNvSpPr/>
          <p:nvPr/>
        </p:nvSpPr>
        <p:spPr>
          <a:xfrm>
            <a:off x="1760582" y="1588626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47131DC-30F8-40D4-8A67-73CFF25953C2}"/>
              </a:ext>
            </a:extLst>
          </p:cNvPr>
          <p:cNvSpPr/>
          <p:nvPr/>
        </p:nvSpPr>
        <p:spPr>
          <a:xfrm>
            <a:off x="5711436" y="15814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E750963-2366-4202-A710-22CF37F0FF03}"/>
              </a:ext>
            </a:extLst>
          </p:cNvPr>
          <p:cNvSpPr/>
          <p:nvPr/>
        </p:nvSpPr>
        <p:spPr>
          <a:xfrm>
            <a:off x="9480268" y="1555581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0131FAD-E687-4691-A412-5C639764D732}"/>
              </a:ext>
            </a:extLst>
          </p:cNvPr>
          <p:cNvSpPr/>
          <p:nvPr/>
        </p:nvSpPr>
        <p:spPr>
          <a:xfrm>
            <a:off x="3758025" y="419288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9F45F2-80D9-43CE-B75E-73AF5C4DAF24}"/>
              </a:ext>
            </a:extLst>
          </p:cNvPr>
          <p:cNvSpPr/>
          <p:nvPr/>
        </p:nvSpPr>
        <p:spPr>
          <a:xfrm>
            <a:off x="7687906" y="41508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2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90" r="9278"/>
          <a:stretch/>
        </p:blipFill>
        <p:spPr>
          <a:xfrm>
            <a:off x="-9409" y="-88899"/>
            <a:ext cx="12270578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323273"/>
            <a:ext cx="11357264" cy="8128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«цифровой зрелости» в сфере образования в Республике Дагестан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482651"/>
              </p:ext>
            </p:extLst>
          </p:nvPr>
        </p:nvGraphicFramePr>
        <p:xfrm>
          <a:off x="342899" y="1262063"/>
          <a:ext cx="11734801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учащихся, по которым осуществляется ведение цифрового профиля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2021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2021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 (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90062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 (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 (218844)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 (23482)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 (132643)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(38588)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(287071)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212391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0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4129D-1031-423E-AFDA-09090EEB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Проблемы достижения показателей «цифровой зрелости» в сфере образования: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C0AEA52-0634-461D-BBDC-E2329B66A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11643"/>
              </p:ext>
            </p:extLst>
          </p:nvPr>
        </p:nvGraphicFramePr>
        <p:xfrm>
          <a:off x="1097280" y="2326553"/>
          <a:ext cx="10058400" cy="32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3180161119"/>
                    </a:ext>
                  </a:extLst>
                </a:gridCol>
              </a:tblGrid>
              <a:tr h="818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Недостаточный уровень образования педагогических кадров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информационных технологий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26415"/>
                  </a:ext>
                </a:extLst>
              </a:tr>
              <a:tr h="81854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 развитая инфраструктура для реализации цифровых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технологий образовательных организациях 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75107"/>
                  </a:ext>
                </a:extLst>
              </a:tr>
              <a:tr h="81854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возможности ведения цифровых нововведений во многих образовательных организациях в связи с неравномерностью контингента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33081"/>
                  </a:ext>
                </a:extLst>
              </a:tr>
              <a:tr h="81854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единого информационно-образовательного пространства республики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4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4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0"/>
            <a:ext cx="116967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«Доля учащихся, по которым осуществляется ведение цифрового профиля»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100" y="1845734"/>
            <a:ext cx="28829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используя АИС «Контингент» во избежание дублирования данных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только обучающиеся по общеобразовательным программам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 «Контингент» взаимодействует с различными поставщиками данных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75" y="3500226"/>
            <a:ext cx="1695450" cy="7143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2" name="Соединительная линия уступом 11"/>
          <p:cNvCxnSpPr>
            <a:stCxn id="8" idx="0"/>
          </p:cNvCxnSpPr>
          <p:nvPr/>
        </p:nvCxnSpPr>
        <p:spPr>
          <a:xfrm rot="5400000" flipH="1" flipV="1">
            <a:off x="6787568" y="3950283"/>
            <a:ext cx="767927" cy="817562"/>
          </a:xfrm>
          <a:prstGeom prst="bentConnector2">
            <a:avLst/>
          </a:prstGeom>
          <a:ln w="76200"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2"/>
          </p:cNvCxnSpPr>
          <p:nvPr/>
        </p:nvCxnSpPr>
        <p:spPr>
          <a:xfrm rot="16200000" flipH="1">
            <a:off x="6818312" y="2919412"/>
            <a:ext cx="711200" cy="815975"/>
          </a:xfrm>
          <a:prstGeom prst="bentConnector2">
            <a:avLst/>
          </a:prstGeom>
          <a:ln w="76200"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7" idx="2"/>
          </p:cNvCxnSpPr>
          <p:nvPr/>
        </p:nvCxnSpPr>
        <p:spPr>
          <a:xfrm rot="5400000">
            <a:off x="9334500" y="2917825"/>
            <a:ext cx="711200" cy="819150"/>
          </a:xfrm>
          <a:prstGeom prst="bentConnector2">
            <a:avLst/>
          </a:prstGeom>
          <a:ln w="762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9" idx="0"/>
          </p:cNvCxnSpPr>
          <p:nvPr/>
        </p:nvCxnSpPr>
        <p:spPr>
          <a:xfrm rot="16200000" flipV="1">
            <a:off x="9306137" y="3949489"/>
            <a:ext cx="767927" cy="819150"/>
          </a:xfrm>
          <a:prstGeom prst="bentConnector2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943600" y="4743027"/>
            <a:ext cx="1638300" cy="749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 данных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6775" y="2222500"/>
            <a:ext cx="1638300" cy="749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 данных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0525" y="2222500"/>
            <a:ext cx="1638300" cy="749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 данных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0525" y="4743027"/>
            <a:ext cx="1638300" cy="749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 данных</a:t>
            </a:r>
          </a:p>
        </p:txBody>
      </p:sp>
    </p:spTree>
    <p:extLst>
      <p:ext uri="{BB962C8B-B14F-4D97-AF65-F5344CB8AC3E}">
        <p14:creationId xmlns:p14="http://schemas.microsoft.com/office/powerpoint/2010/main" val="406834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1" y="1845734"/>
            <a:ext cx="376237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Учитываются обучающиеся по общеобразовательным программам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Рекомендации формируются на основе автоматизированного анализа цифрового портфолио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0350689"/>
              </p:ext>
            </p:extLst>
          </p:nvPr>
        </p:nvGraphicFramePr>
        <p:xfrm>
          <a:off x="5276850" y="1990725"/>
          <a:ext cx="4883150" cy="414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Ц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" y="4214178"/>
            <a:ext cx="3887970" cy="26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0032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927</Words>
  <Application>Microsoft Office PowerPoint</Application>
  <PresentationFormat>Широкоэкранный</PresentationFormat>
  <Paragraphs>123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PT Sans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Показатели «цифровой зрелости» в сфере образования в Республике Дагестан</vt:lpstr>
      <vt:lpstr>Проблемы достижения показателей «цифровой зрелости» в сфере образования:</vt:lpstr>
      <vt:lpstr>«Доля учащихся, по которым осуществляется ведение цифрового профиля»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Государственно-частное партнерство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Аида Далгатова</cp:lastModifiedBy>
  <cp:revision>38</cp:revision>
  <dcterms:created xsi:type="dcterms:W3CDTF">2022-04-07T13:08:34Z</dcterms:created>
  <dcterms:modified xsi:type="dcterms:W3CDTF">2022-04-19T05:34:39Z</dcterms:modified>
</cp:coreProperties>
</file>