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7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55"/>
    <a:srgbClr val="FFBDBD"/>
    <a:srgbClr val="05BC57"/>
    <a:srgbClr val="BBFDD9"/>
    <a:srgbClr val="96FCC4"/>
    <a:srgbClr val="152D75"/>
    <a:srgbClr val="80A856"/>
    <a:srgbClr val="C2A592"/>
    <a:srgbClr val="2F559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2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54" y="96"/>
      </p:cViewPr>
      <p:guideLst>
        <p:guide pos="347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A0-4696-9EFC-9C21E90AB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7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CC-4CC1-A798-FD531E3AF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CC-4CC1-A798-FD531E3AF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C-4CC1-A798-FD531E3AF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52D75"/>
              </a:solidFill>
            </c:spPr>
          </c:dPt>
          <c:dPt>
            <c:idx val="1"/>
            <c:bubble3D val="0"/>
            <c:spPr>
              <a:solidFill>
                <a:srgbClr val="05BC57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снизилась значительно</c:v>
                </c:pt>
                <c:pt idx="1">
                  <c:v>Да, снизилась, но незначительно</c:v>
                </c:pt>
                <c:pt idx="2">
                  <c:v>Нет, ничего не изменилось</c:v>
                </c:pt>
                <c:pt idx="3">
                  <c:v> Нет, наоборот, увеличилась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2E-4FCE-BD20-696C7FE34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592203752308739"/>
          <c:y val="0.22214432596996483"/>
          <c:w val="0.37407796247691261"/>
          <c:h val="0.5557111271126167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3027</c:v>
                </c:pt>
                <c:pt idx="1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3F-4513-BF90-59376FDE5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7592609830139"/>
          <c:y val="0.14244252688657649"/>
          <c:w val="0.45961152425391277"/>
          <c:h val="0.7660137774046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58-4156-A772-0F69FA57E7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58-4156-A772-0F69FA57E7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2E-4FCE-BD20-696C7FE34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565970973467751"/>
          <c:y val="0"/>
          <c:w val="0.29216448279031659"/>
          <c:h val="0.9768520159301872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79483814523176E-2"/>
          <c:y val="0.12088391680902102"/>
          <c:w val="0.45961152425391277"/>
          <c:h val="0.7660137774046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2C-489B-A93C-4EA4D797FD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2C-489B-A93C-4EA4D797FD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2E-4FCE-BD20-696C7FE34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565970973467751"/>
          <c:y val="0"/>
          <c:w val="0.29216448279031659"/>
          <c:h val="0.9768520159301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A0-4696-9EFC-9C21E90AB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11276B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5BC57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посредством приказа по школе</c:v>
                </c:pt>
                <c:pt idx="1">
                  <c:v>в рамках педагогического совета </c:v>
                </c:pt>
                <c:pt idx="2">
                  <c:v>информация была размещена на информационном стенде, сайте школы </c:v>
                </c:pt>
                <c:pt idx="3">
                  <c:v>не информировали </c:v>
                </c:pt>
                <c:pt idx="4">
                  <c:v>другое (через СМИ, соцсети, на курсах повышения квалификации, через третьих лиц)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37</c:v>
                </c:pt>
                <c:pt idx="2">
                  <c:v>8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38-4C6A-9710-03B66BDA0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88056037760674"/>
          <c:y val="0.15643867439136999"/>
          <c:w val="0.37723054182028598"/>
          <c:h val="0.670083333181559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DC-4675-8F42-AF0C10EBAF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FDC-4675-8F42-AF0C10EBAF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DC-4675-8F42-AF0C10EBA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F5597"/>
            </a:solidFill>
          </c:spPr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F-49BF-9BB9-66B17106C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Arial Black" panose="020B0A040201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152D75"/>
              </a:solidFill>
            </c:spPr>
          </c:dPt>
          <c:dLbls>
            <c:dLbl>
              <c:idx val="1"/>
              <c:layout>
                <c:manualLayout>
                  <c:x val="0.10800780110819481"/>
                  <c:y val="-0.145354701308870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</c:v>
                </c:pt>
                <c:pt idx="1">
                  <c:v>10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F-49BF-9BB9-66B17106C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en-US" sz="2800" b="1" kern="1200">
          <a:solidFill>
            <a:schemeClr val="tx1"/>
          </a:solidFill>
          <a:latin typeface="+mj-lt"/>
          <a:ea typeface="+mj-ea"/>
          <a:cs typeface="+mj-cs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1071</c:v>
                </c:pt>
                <c:pt idx="1">
                  <c:v>4008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38-4C6A-9710-03B66BDA0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7-49D2-A3E6-2516349F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5BC57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85%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1A-426E-B73C-DC0601D83D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686</c:v>
                </c:pt>
                <c:pt idx="1">
                  <c:v>4039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87-4BDD-A328-D829B9FAB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CABF7-71E6-41D3-959D-E042CC66B28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9F061-6C66-4FAB-A6A7-E11E1A58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3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9F061-6C66-4FAB-A6A7-E11E1A5876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8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74D4-E506-4765-A2EE-3EF99EF64D19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4865-2DA4-4454-8473-61FCCB83C6A6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8CB2-09F0-4135-9727-C1013F7586E1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8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BDCD-9DE6-443F-A166-F6F01613DCD9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A2CB-E7C3-490C-A4ED-6EAFAD4310B4}" type="datetime1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7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88DB-0C83-43C4-8E59-C7E51CE8DE3D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B4C2-D70D-4F85-B55A-BED304E0158A}" type="datetime1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1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E332-93B3-48D2-9B51-7E4ED5BC7260}" type="datetime1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5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29E9-48DD-4AF3-9941-460E9044D998}" type="datetime1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4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149-E13B-4AA4-A52B-88B91037C04F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9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F60F-B66B-4216-8465-267FC489F315}" type="datetime1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DB0E8F3-9511-4354-9439-EF80F5522BF8}" type="datetime1">
              <a:rPr lang="ru-RU" smtClean="0"/>
              <a:t>19.05.2025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88B565D-D631-4040-8216-E90D9CDC1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5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0208" r="142" b="9570"/>
          <a:stretch/>
        </p:blipFill>
        <p:spPr>
          <a:xfrm>
            <a:off x="1" y="-13648"/>
            <a:ext cx="12201098" cy="6871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4781" y="3222210"/>
            <a:ext cx="9847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РЕЗУЛЬТАТАХ РЕСПУБЛИКИ ДАГЕСТАН</a:t>
            </a:r>
            <a:b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ВОПРОСАМ СНИЖЕНИЯ ДОКУМЕНТАЦИОННОЙ НАГРУЗКИ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ОБЩЕОБРАЗОВАТЕЛЬНЫХ ОРГАНИЗАЦИЯХ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237" y="815544"/>
            <a:ext cx="403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r>
              <a:rPr lang="ru-RU" sz="1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9" y="520776"/>
            <a:ext cx="1083442" cy="11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4348" y="433506"/>
            <a:ext cx="7924036" cy="1200329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КАКИМ ОБРАЗОМ ВАС ОЗНАКОМИЛИ С ИЗМЕНЕНИЯМИ В ЗАКОНОДАТЕЛЬСТВЕ В ЧАСТИ, КАСАЮЩЕЙСЯ СНИЖЕНИЯ ИЗЛИШНЕЙ БЮРОКРАТИЧЕСКОЙ НАГРУЗКИ НА ПЕДАГОГИЧЕСКИХ РАБОТНИКОВ?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10229"/>
              </p:ext>
            </p:extLst>
          </p:nvPr>
        </p:nvGraphicFramePr>
        <p:xfrm>
          <a:off x="2703442" y="1992139"/>
          <a:ext cx="6907697" cy="4070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7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46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попали в категории «Не информировали» и «Другое»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52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Ахвахский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1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Каякентский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Рутульский район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Южно-Сухокумск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2045" y="392452"/>
            <a:ext cx="7309746" cy="923330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ВНЕСЕНЫ ЛИ ИЗМЕНЕНИЯ В ВАШИ ДОЛЖНОСТНЫЕ ИНСТРУКЦИИ В СООТВЕТСТВИИ С ПРИКАЗОМ МИНПРОСВЕЩЕНИЯ РОССИИ № 582?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xmlns="" id="{E03D6AD1-BA06-419E-BBF5-F82F8BEDA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450509"/>
              </p:ext>
            </p:extLst>
          </p:nvPr>
        </p:nvGraphicFramePr>
        <p:xfrm>
          <a:off x="1789245" y="1881188"/>
          <a:ext cx="8438119" cy="439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0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728" y="483201"/>
            <a:ext cx="7967742" cy="1200329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ВНЕСЕНЫ ЛИ ИЗМЕНЕНИЯ В ВАШИ ДОЛЖНОСТНЫЕ ИНСТРУКЦИИ И В ТРУДОВОЙ ДОГОВОР В СООТВЕТСТВИИ С ЧАСТЯМИ 6.1 И 6.2 СТАТЬИ 47 ФЗ-273 И ПРИКАЗОМ МИНПРОСВЕЩЕНИЯ РОССИИ № 582?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50484"/>
              </p:ext>
            </p:extLst>
          </p:nvPr>
        </p:nvGraphicFramePr>
        <p:xfrm>
          <a:off x="6543490" y="1894301"/>
          <a:ext cx="4936206" cy="424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0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Гергебельский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Табасаранский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10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17 %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17 %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20 %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 г 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616943"/>
                  </a:ext>
                </a:extLst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8. Ногайский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27 %</a:t>
                      </a:r>
                    </a:p>
                  </a:txBody>
                  <a:tcPr marL="9525" marR="9525" marT="9525" marB="0" anchor="ctr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38546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58180"/>
              </p:ext>
            </p:extLst>
          </p:nvPr>
        </p:nvGraphicFramePr>
        <p:xfrm>
          <a:off x="1265581" y="1881188"/>
          <a:ext cx="4728017" cy="424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017"/>
              </a:tblGrid>
              <a:tr h="5312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05BC57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58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Хасавюртовский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Кизляр      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Южно-Сухокумск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Каспийск    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1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729" y="523606"/>
            <a:ext cx="8842384" cy="1477328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ВНЕСЕНЫ ЛИ ИЗМЕНЕНИЯ В ВАШ ТРУДОВОЙ ДОГОВОР (ПУТЕМ ПОДПИСАНИЯ ДОПОЛНИТЕЛЬНОГО СОГЛАШЕНИЯ К ТРУДОВОМУ ДОГОВОРУ) С УЧЕТОМ ТРЕБОВАНИЙ, УСТАНОВЛЕННЫХ ЧАСТЯМИ 6.1 И 6.2 СТАТЬИ 47 ФЗ-273, ПРИКАЗОМ МИНПРОСВЕЩЕНИЯ РОССИИ № 582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24840"/>
              </p:ext>
            </p:extLst>
          </p:nvPr>
        </p:nvGraphicFramePr>
        <p:xfrm>
          <a:off x="1630018" y="2146852"/>
          <a:ext cx="9144000" cy="44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6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4347" y="295655"/>
            <a:ext cx="9265818" cy="1754326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ВНЕСЕНЫ ЛИ ИЗМЕНЕНИЯ В КОЛЛЕКТИВНЫЙ ДОГОВОР (ПРИ НАЛИЧИИ) И ПРАВИЛА ВНУТРЕННЕГО ТРУДОВОГО РАСПОРЯДКА ПЕДАГОГИЧЕСКИХ РАБОТНИКОВ ВАШЕЙ ОБЩЕОБРАЗОВАТЕЛЬНОЙ ОРГАНИЗАЦИИ С УЧЕТОМ ТРЕБОВАНИЙ, УСТАНОВЛЕННЫХ ЧАСТЯМИ 6.1 И 6.2 СТАТЬИ 47 ФЗ-273, ПРИКАЗОМ МИНПРОСВЕЩЕНИЯ РОССИИ № 582?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662298"/>
              </p:ext>
            </p:extLst>
          </p:nvPr>
        </p:nvGraphicFramePr>
        <p:xfrm>
          <a:off x="2011017" y="2049982"/>
          <a:ext cx="8673548" cy="463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347" y="473263"/>
            <a:ext cx="9365210" cy="1200329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ВНЕСЕНЫ ЛИ ИЗМЕНЕНИЯ В КОЛЛЕКТИВНЫЙ ДОГОВОР (ПРИ НАЛИЧИИ) И ПРАВИЛА ВНУТРЕННЕГО ТРУДОВОГО РАСПОРЯДКА ПЕДАГОГИЧЕСКИХ РАБОТНИКОВ ВАШЕЙ ОБЩЕОБРАЗОВАТЕЛЬНОЙ ОРГАНИЗАЦИИ С УЧЕТОМ УСТАНОВЛЕННЫХ ТРЕБОВАНИЙ?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22751"/>
              </p:ext>
            </p:extLst>
          </p:nvPr>
        </p:nvGraphicFramePr>
        <p:xfrm>
          <a:off x="6446032" y="2176672"/>
          <a:ext cx="4248472" cy="414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5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Гергебельский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Табасаранский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10 %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25 %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Магарамкентский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4959482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Ногайский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27 %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0150916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3614014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0197380"/>
                  </a:ext>
                </a:extLst>
              </a:tr>
              <a:tr h="328242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083514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16690"/>
              </p:ext>
            </p:extLst>
          </p:nvPr>
        </p:nvGraphicFramePr>
        <p:xfrm>
          <a:off x="1215887" y="2183434"/>
          <a:ext cx="4558748" cy="414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748"/>
              </a:tblGrid>
              <a:tr h="5358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Подведомственные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                          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  94 %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84 %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г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Южно-Сухокумск  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83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5.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 75 %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6. Хасавюртовский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7.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Агульский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8.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9.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Кизлярский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11.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Чародинский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728" y="680687"/>
            <a:ext cx="7182549" cy="923330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ПРИХОДИТСЯ ЛИ ВАМ ЗАПОЛНЯТЬ И БУМАЖНЫЙ </a:t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ЭЛЕКТРОННЫЙ КЛАССНЫЕ ЖУРНАЛЫ ОДНОВРЕМЕННО?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734109"/>
              </p:ext>
            </p:extLst>
          </p:nvPr>
        </p:nvGraphicFramePr>
        <p:xfrm>
          <a:off x="2329070" y="187394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9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0863" y="491843"/>
            <a:ext cx="7122146" cy="923330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ПРИХОДИТСЯ ЛИ ВАМ ЗАПОЛНЯТЬ И БУМАЖНЫЙ, </a:t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ЭЛЕКТРОННЫЙ КЛАССНЫЕ ЖУРНАЛЫ ОДНОВРЕМЕННО?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A4428B8-933C-4BE9-94AD-6032E73A7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33673"/>
              </p:ext>
            </p:extLst>
          </p:nvPr>
        </p:nvGraphicFramePr>
        <p:xfrm>
          <a:off x="6848060" y="1712222"/>
          <a:ext cx="4442791" cy="445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791">
                  <a:extLst>
                    <a:ext uri="{9D8B030D-6E8A-4147-A177-3AD203B41FA5}">
                      <a16:colId xmlns:a16="http://schemas.microsoft.com/office/drawing/2014/main" xmlns="" val="2485241985"/>
                    </a:ext>
                  </a:extLst>
                </a:gridCol>
              </a:tblGrid>
              <a:tr h="422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005621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67 %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470595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4862063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Сулейман-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57 %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1240848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г.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Буйнакск  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5476833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51 %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554308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298476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Хасавюрт 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1933538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7047856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Махачкала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0801339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Каякентский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4336559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3465700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Унцукульский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57977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62783"/>
              </p:ext>
            </p:extLst>
          </p:nvPr>
        </p:nvGraphicFramePr>
        <p:xfrm>
          <a:off x="1782417" y="1756051"/>
          <a:ext cx="4248472" cy="412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4228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05BC57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    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Подведомственные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                             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Дербентский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2 %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Кизляр                      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       5 %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г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Каспийск                   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Ногайский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Хасавюртовский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4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0863" y="561418"/>
            <a:ext cx="6774276" cy="646331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ПРИХОДИТСЯ ЛИ ВАМ ГОТОВИТЬ ФОТООТЧЕТЫ </a:t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ПРОВОДИМЫХ МЕРОПРИЯТИЯХ?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414771"/>
              </p:ext>
            </p:extLst>
          </p:nvPr>
        </p:nvGraphicFramePr>
        <p:xfrm>
          <a:off x="2342593" y="198057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34" name="Прямоугольник 33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550862" y="521662"/>
            <a:ext cx="6535737" cy="646331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ПРИХОДИТСЯ ЛИ ВАМ ГОТОВИТЬ ФОТООТЧЕТЫ </a:t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ПРОВОДИМЫХ МЕРОПРИЯТИЯХ?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57582"/>
              </p:ext>
            </p:extLst>
          </p:nvPr>
        </p:nvGraphicFramePr>
        <p:xfrm>
          <a:off x="1481334" y="1339108"/>
          <a:ext cx="4412569" cy="422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56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B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Подведомственные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B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Агульский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Кизляр     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 Табасаранский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Гумбентовский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9 .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Каспийск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Ахвахский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15. Ногайский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63529"/>
              </p:ext>
            </p:extLst>
          </p:nvPr>
        </p:nvGraphicFramePr>
        <p:xfrm>
          <a:off x="6510534" y="1314541"/>
          <a:ext cx="4176464" cy="5041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6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г.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Южно-Сухокумск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Новолакский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Цунтинский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 Буйнакский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Буйнакск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Избербаш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Хунзахский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Хасавюртовский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Дербент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Дагестанские Огни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Махачкала                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683977"/>
                  </a:ext>
                </a:extLst>
              </a:tr>
              <a:tr h="247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17. Сулейман-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8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Унцукульский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26479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5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2045" y="518067"/>
            <a:ext cx="4163319" cy="369332"/>
          </a:xfrm>
          <a:prstGeom prst="rect">
            <a:avLst/>
          </a:prstGeom>
          <a:solidFill>
            <a:srgbClr val="11276B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СРОКИ ПРОВЕДЕНИЯ ОПРОСА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045" y="1220644"/>
            <a:ext cx="4355502" cy="5133713"/>
          </a:xfrm>
          <a:prstGeom prst="rect">
            <a:avLst/>
          </a:prstGeom>
          <a:solidFill>
            <a:schemeClr val="bg1"/>
          </a:solidFill>
          <a:ln>
            <a:solidFill>
              <a:srgbClr val="11276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рамках исполнения поручения Президента Российской Федерации В.В. Путина по оптимизации системы отчетности в сфере образования и в целях осуществления мониторинга исполнения частей 6.1 и 6.2 статьи 47 Федерального закона от 29 декабря 2012 года № 273-ФЗ «Об образовании в Российской Федерации», приказа 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России от 21 июля 2022 г. № 582 и определения объективной ситуации по снижению документационной нагрузки при реализации основных общеобразовательных программ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Миниобрнауки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РД предложено педагогическим работникам Республики Дагестан пройти анонимный опрос </a:t>
            </a:r>
          </a:p>
          <a:p>
            <a:pPr>
              <a:lnSpc>
                <a:spcPct val="120000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rgbClr val="11276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Сроки </a:t>
            </a:r>
            <a:r>
              <a:rPr lang="ru-RU" sz="1300" dirty="0">
                <a:solidFill>
                  <a:srgbClr val="11276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проведения опроса: </a:t>
            </a:r>
            <a:endParaRPr lang="ru-RU" sz="1300" dirty="0" smtClean="0">
              <a:solidFill>
                <a:srgbClr val="11276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rgbClr val="11276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</a:t>
            </a:r>
            <a:r>
              <a:rPr lang="ru-RU" sz="1300" dirty="0">
                <a:solidFill>
                  <a:srgbClr val="11276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 по 20 декабря 2024 г. по ссылкам:</a:t>
            </a:r>
          </a:p>
          <a:p>
            <a:pPr>
              <a:lnSpc>
                <a:spcPct val="120000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образовательной платформе «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Сферум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https://dagminobr.ru/activity/13469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Министерства на платформе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Yandex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https://dagminobr.ru/activity/9016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73DD77C-FF6F-4028-912E-459D3DC883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7" y="1220645"/>
            <a:ext cx="6062132" cy="5133712"/>
          </a:xfrm>
          <a:prstGeom prst="rect">
            <a:avLst/>
          </a:prstGeom>
          <a:solidFill>
            <a:schemeClr val="bg1"/>
          </a:solidFill>
          <a:ln>
            <a:solidFill>
              <a:srgbClr val="11276B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11" name="Прямоугольник 10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45" y="470651"/>
            <a:ext cx="7369381" cy="840230"/>
          </a:xfr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ПРИВЛЕКАЛИСЬ ЛИ ВЫ К РАЗРАБОТКЕ ДОКУМЕНТОВ, </a:t>
            </a:r>
            <a:b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НЕ ПРЕДУСМОТРЕННЫХ ПЕРЕЧНЕМ ДОКУМЕНТАЦИИ, УТВЕРЖДЕННЫМ ПРИКАЗОМ № 582?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478477"/>
              </p:ext>
            </p:extLst>
          </p:nvPr>
        </p:nvGraphicFramePr>
        <p:xfrm>
          <a:off x="2401956" y="174266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1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45" y="428460"/>
            <a:ext cx="7568164" cy="840230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ПРИВЛЕКАЛИСЬ ЛИ ВЫ К РАЗРАБОТКЕ ДОКУМЕНТОВ, </a:t>
            </a:r>
            <a:b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НЕ ПРЕДУСМОТРЕННЫХ ПЕРЕЧНЕМ ДОКУМЕНТАЦИИ, УТВЕРЖДЕННЫМ ПРИКАЗОМ № 582?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3768"/>
              </p:ext>
            </p:extLst>
          </p:nvPr>
        </p:nvGraphicFramePr>
        <p:xfrm>
          <a:off x="6419527" y="1530626"/>
          <a:ext cx="4248472" cy="459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6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г.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Южно-сухокумск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33 %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        25 %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Сулейман-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21 %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Хунзахский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      21 %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Цумадинский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  21 %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Магарамкентский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 19 %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8. г. Махачкала                                              19 %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18 %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465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89409"/>
              </p:ext>
            </p:extLst>
          </p:nvPr>
        </p:nvGraphicFramePr>
        <p:xfrm>
          <a:off x="1474305" y="1497634"/>
          <a:ext cx="4248472" cy="459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5060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5BC57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Ахвахский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0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0 %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Карабудахкентский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4 %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4 %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Кайтагский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г.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       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42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0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473802"/>
            <a:ext cx="7678737" cy="590931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КАКИЕ ДОКУМЕНТЫ ПОМИМО УКАЗАННЫХ В ПРИКАЗЕ № 582 ВАМ ПРИХОДИТСЯ ГОТОВИТЬ ДОПОЛНИТЕЛЬНО?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26496"/>
              </p:ext>
            </p:extLst>
          </p:nvPr>
        </p:nvGraphicFramePr>
        <p:xfrm>
          <a:off x="1775520" y="1380201"/>
          <a:ext cx="8712968" cy="47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06"/>
                <a:gridCol w="8272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725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ответов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журналы инструкций по безопасности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6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регистрация родителей, не владеющих компьютерными технологиями, на сайтах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поурочные планы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анализ контрольных срезов, ВПР, пробных экзаменов по ОГЭ и ЕГЭ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6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анализ проведенных уроков, творческих мероприятий, по теме самообразования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3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протоколы бесед с учащимися и их родителями; протоколы классных родительских собраний; дневник классного руководителя; реализация районных мероприятий по воспитательной работе;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фотоотчеты по проведенным мероприятиям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бумажные классные журналы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3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 дела обучающегося (в том числе оформление согласий, характеристик на обучающегося после каждого года обучения, портфолио учеников)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социальный паспорт класса,  ребенка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4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45" y="408787"/>
            <a:ext cx="7687433" cy="840230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КАКИЕ ДОКУМЕНТЫ ПОМИМО УКАЗАННЫХ В ПРИКАЗЕ № 582 ВАМ ПРИХОДИТСЯ ГОТОВИТЬ ДОПОЛНИТЕЛЬНО? (ПРОДОЛЖЕНИЕ)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62719"/>
              </p:ext>
            </p:extLst>
          </p:nvPr>
        </p:nvGraphicFramePr>
        <p:xfrm>
          <a:off x="1765580" y="1543574"/>
          <a:ext cx="8712968" cy="468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90"/>
                <a:gridCol w="8301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022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ответов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ведомости успеваемости и посещаемости учащихся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всевозможных программ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Дневники наблюдений, карты динамики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папки-портфолио учителя и папки классного руководителя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отчетность об участии в олимпиадах разного уровня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участие в мониторингах и опросах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заполнение аттестатов об окончании школы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списки детей по запросу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медсотрудников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документы по «Точке роста»;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обход микрорайона школы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3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помощь в регистрации учащихся для проведения диктантов географических, экологических и других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Протоколы родительских собраний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отчет о подписке на газеты; сбор квитанций об оплате налогов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папки-портфолио учителя и папки классного руководителя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4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9" name="Прямоугольник 8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538904"/>
            <a:ext cx="8950946" cy="1089529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В СЛУЧАЕ ПРИВЛЕЧЕНИЯ ВАС К РАЗРАБОТКЕ ДОКУМЕНТОВ, НЕ ПРЕДУСМОТРЕННЫХ ПЕРЕЧНЕМ ДОКУМЕНТАЦИИ, ЗАКЛЮЧАЛА ЛИ ОБРАЗОВАТЕЛЬНАЯ ОРГАНИЗАЦИЯ С ВАМИ ГПД О БЕЗВОЗМЕЗДНОМ ОКАЗАНИИ УСЛУГ?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2133600" y="2204864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976B4808-9D80-44E2-94D9-37162CC96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358485"/>
              </p:ext>
            </p:extLst>
          </p:nvPr>
        </p:nvGraphicFramePr>
        <p:xfrm>
          <a:off x="2133599" y="1752601"/>
          <a:ext cx="8550965" cy="483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471968"/>
            <a:ext cx="8811798" cy="1089529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В СЛУЧАЕ ПРИВЛЕЧЕНИЯ ВАС К РАЗРАБОТКЕ ДОКУМЕНТОВ, НЕ ПРЕДУСМОТРЕННЫХ ПЕРЕЧНЕМ ДОКУМЕНТАЦИИ, ЗАКЛЮЧАЛА ЛИ ОБРАЗОВАТЕЛЬНАЯ ОРГАНИЗАЦИЯ С ВАМИ ГПД О БЕЗВОЗМЕЗДНОМ ОКАЗАНИИ УСЛУГ?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60763"/>
              </p:ext>
            </p:extLst>
          </p:nvPr>
        </p:nvGraphicFramePr>
        <p:xfrm>
          <a:off x="6190924" y="1881188"/>
          <a:ext cx="4990598" cy="415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Даг. Огни         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Карабудахкентский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4 %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Ботлихский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6 %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ГКУ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«ЦОДОУ ЗОЖ»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6 %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Дербент          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Дербентский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08177"/>
              </p:ext>
            </p:extLst>
          </p:nvPr>
        </p:nvGraphicFramePr>
        <p:xfrm>
          <a:off x="947531" y="1881188"/>
          <a:ext cx="4721664" cy="390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664"/>
              </a:tblGrid>
              <a:tr h="3928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13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Подведомственные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755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Бабаюртовский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15 %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Левашинский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14 %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г. Избербаш                                            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Унцукульский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13 %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72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Цунтинский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0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48" y="555232"/>
            <a:ext cx="6572313" cy="840230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МОЖЕТЕ ЛИ ВЫ СКАЗАТЬ, ЧТО ЗА ПОСЛЕДНИЕ </a:t>
            </a:r>
            <a:b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12 МЕСЯЦЕВ ВАША ДОКУМЕНТАЦИОННАЯ </a:t>
            </a:r>
            <a:b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НАГРУЗКА УМЕНЬШИЛАСЬ?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720224"/>
              </p:ext>
            </p:extLst>
          </p:nvPr>
        </p:nvGraphicFramePr>
        <p:xfrm>
          <a:off x="2133600" y="17526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74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48" y="541242"/>
            <a:ext cx="8420991" cy="840230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ЗНАЕТЕ ЛИ ВЫ О ФУНКЦИОНИРОВАНИИ В РЕСПУБЛИКЕ ДАГЕСТАН «ГОРЯЧЕЙ ЛИНИИ» ПО ВОПРОСАМ СНИЖЕНИЯ ДОКУМЕНТАЦИОННОЙ НАГРУЗКИ НА УЧИТЕЛЕЙ?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640822"/>
              </p:ext>
            </p:extLst>
          </p:nvPr>
        </p:nvGraphicFramePr>
        <p:xfrm>
          <a:off x="2133600" y="17526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90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629677"/>
            <a:ext cx="7976911" cy="840230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ЗНАЕТЕ ЛИ ВЫ О ФУНКЦИОНИРОВАНИИ В РЕСПУБЛИКЕ ДАГЕСТАН «ГОРЯЧЕЙ ЛИНИИ» ПО ВОПРОСАМ СНИЖЕНИЯ ДОКУМЕНТАЦИОННОЙ НАГРУЗКИ НА УЧИТЕЛЕЙ?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35706"/>
              </p:ext>
            </p:extLst>
          </p:nvPr>
        </p:nvGraphicFramePr>
        <p:xfrm>
          <a:off x="6403538" y="1742040"/>
          <a:ext cx="4248472" cy="432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Табасаранский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10 %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25 %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25 %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25 %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Кизилюрт                                               32 %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33 %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33 %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Унцукульский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33 %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Дагестанские Огни                               36 %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Ботлихский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38 %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15670"/>
              </p:ext>
            </p:extLst>
          </p:nvPr>
        </p:nvGraphicFramePr>
        <p:xfrm>
          <a:off x="1355035" y="1746112"/>
          <a:ext cx="4248472" cy="432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Подведомственные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                       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 98 %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91 %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Южно-Сухокумск                                  83 %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82 %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Хасавюртовский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77 %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Бабаюртовский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69 %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68 %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Агульский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65 %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Левашинский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6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463854"/>
            <a:ext cx="8066363" cy="1089529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ЗНАЕТЕ ЛИ ВЫ О НАЛИЧИИ РАЗДЕЛА, ПОСВЯЩЕННОГО СНИЖЕНИЮ ДОКУМЕНТАЦИОННОЙ НАГРУЗКИ НА ПЕДАГОГИЧЕСКИХ РАБОТНИКОВ НА ОФИЦИАЛЬНОМ САЙТЕ МИНОБРНАУКИ РД?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964694"/>
              </p:ext>
            </p:extLst>
          </p:nvPr>
        </p:nvGraphicFramePr>
        <p:xfrm>
          <a:off x="2745599" y="1526444"/>
          <a:ext cx="7992888" cy="508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1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2046" y="372553"/>
            <a:ext cx="8370288" cy="646331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 ОПРОСЕ ПО ВОПРОСАМ СНИЖЕНИЯ ДОКУМЕНТАЦИОННОЙ НАГРУЗКИ НА ПЕДАГОГИЧЕСКИХ РАБОТНИКОВ 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080558"/>
              </p:ext>
            </p:extLst>
          </p:nvPr>
        </p:nvGraphicFramePr>
        <p:xfrm>
          <a:off x="1990133" y="1721412"/>
          <a:ext cx="8640960" cy="4471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60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dirty="0" err="1">
                          <a:latin typeface="Arial Black" panose="020B0A04020102020204" pitchFamily="34" charset="0"/>
                        </a:rPr>
                        <a:t>Сферум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«Яндекс»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1" kern="1200" dirty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52 </a:t>
                      </a:r>
                      <a:endParaRPr lang="ru-RU" sz="3600" b="1" kern="1200" dirty="0" smtClean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муниципальных 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образования РД,</a:t>
                      </a:r>
                      <a:r>
                        <a:rPr lang="ru-RU" sz="1400" baseline="0" dirty="0">
                          <a:latin typeface="Arial Black" panose="020B0A04020102020204" pitchFamily="34" charset="0"/>
                        </a:rPr>
                        <a:t> подведомственные Минобрнауки РД образовательные организации</a:t>
                      </a:r>
                      <a:r>
                        <a:rPr lang="ru-RU" sz="1400" dirty="0">
                          <a:latin typeface="Arial Black" panose="020B0A04020102020204" pitchFamily="34" charset="0"/>
                        </a:rPr>
                        <a:t>             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0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chemeClr val="dk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ru-RU" b="1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effectLst/>
                          <a:latin typeface="Arial Black" panose="020B0A04020102020204" pitchFamily="34" charset="0"/>
                        </a:rPr>
                        <a:t>вопросов</a:t>
                      </a:r>
                      <a:endParaRPr lang="ru-RU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 Black" panose="020B0A04020102020204" pitchFamily="34" charset="0"/>
                        </a:rPr>
                        <a:t>5 161</a:t>
                      </a:r>
                    </a:p>
                    <a:p>
                      <a:pPr algn="ctr"/>
                      <a:r>
                        <a:rPr lang="ru-RU" b="1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b="1" dirty="0">
                          <a:latin typeface="Arial Black" panose="020B0A04020102020204" pitchFamily="34" charset="0"/>
                        </a:rPr>
                        <a:t>учитель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2B12A01-9D22-432B-92E3-FC86EF2E46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57" y="1881188"/>
            <a:ext cx="1716019" cy="92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F596E86-CF5F-4FBD-8246-3048EB0F06B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61" y="2926684"/>
            <a:ext cx="1689615" cy="92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837C1B7-58F5-4B17-AE5F-01914B6ACFE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57" y="4298940"/>
            <a:ext cx="1689615" cy="152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4DF9502-D21F-4EAD-8017-9B4C77CE034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9" y="4298940"/>
            <a:ext cx="1944216" cy="152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6A9B98D-2DD9-476C-B837-D2AA038F72B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9" y="2087667"/>
            <a:ext cx="1944216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45" y="461802"/>
            <a:ext cx="8134694" cy="1089529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ЗНАЕТЕ ЛИ ВЫ О НАЛИЧИИ РАЗДЕЛА, ПОСВЯЩЕННОГО СНИЖЕНИЮ ДОКУМЕНТАЦИОННОЙ НАГРУЗКИ НА ПЕДАГОГИЧЕСКИХ РАБОТНИКОВ НА ОФИЦИАЛЬНОМ САЙТЕ МИНОБРНАУКИ РД?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46771"/>
              </p:ext>
            </p:extLst>
          </p:nvPr>
        </p:nvGraphicFramePr>
        <p:xfrm>
          <a:off x="6409587" y="1881188"/>
          <a:ext cx="4248472" cy="387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5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Табасаранский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14 %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20 %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25 %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25 %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Ногайский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27 %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33 %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Дагестанские Огни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85585"/>
              </p:ext>
            </p:extLst>
          </p:nvPr>
        </p:nvGraphicFramePr>
        <p:xfrm>
          <a:off x="1404730" y="1881188"/>
          <a:ext cx="4248472" cy="445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5324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05BC57"/>
                    </a:solidFill>
                  </a:tcPr>
                </a:tc>
              </a:tr>
              <a:tr h="372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 97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88 %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   83 %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Хасавюртовский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Кизляр    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Бабаюртовский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3172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68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Левашинский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Агульский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67 %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Южно-Сухокумск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2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6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518930"/>
            <a:ext cx="8285024" cy="840230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ИМЕЕТСЯ ЛИ НА ОФИЦИАЛЬНОМ САЙТЕ ВАШЕЙ ОБРАЗОВАТЕЛЬНОЙ ОРГАНИЗАЦИИ РАЗДЕЛ ПО ВОПРОСАМИ СНИЖЕНИЯ ДОКУМЕНТАЦИОННОЙ НАГРУЗКИ?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007906"/>
              </p:ext>
            </p:extLst>
          </p:nvPr>
        </p:nvGraphicFramePr>
        <p:xfrm>
          <a:off x="3502089" y="1457402"/>
          <a:ext cx="7992888" cy="508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89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45" y="675578"/>
            <a:ext cx="8293720" cy="840230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ИМЕЕТСЯ ЛИ НА ОФИЦИАЛЬНОМ САЙТЕ ВАШЕЙ ОБРАЗОВАТЕЛЬНОЙ ОРГАНИЗАЦИИ РАЗДЕЛ ПО ВОПРОСАМИ СНИЖЕНИЯ ДОКУМЕНТАЦИОННОЙ НАГРУЗКИ?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58884"/>
              </p:ext>
            </p:extLst>
          </p:nvPr>
        </p:nvGraphicFramePr>
        <p:xfrm>
          <a:off x="6731529" y="1873941"/>
          <a:ext cx="4248472" cy="436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7 %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Табасаранский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10 %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Кизиюрт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23 %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25 %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33 %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Ногайский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33 %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33 %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Магарамкентский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Цумадинский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42 %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07811"/>
              </p:ext>
            </p:extLst>
          </p:nvPr>
        </p:nvGraphicFramePr>
        <p:xfrm>
          <a:off x="1543878" y="1881188"/>
          <a:ext cx="4248472" cy="436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  100 %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 93 %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Кизляр          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Южно-Сухокумск                                 83 %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Хасавюртовский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г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Буйнакск                        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73 %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г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Каспийск                                             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Бабаюртовский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46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5125" y="-39046"/>
            <a:ext cx="4234329" cy="6910694"/>
            <a:chOff x="95125" y="-39046"/>
            <a:chExt cx="4234329" cy="691069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19655" y="-39046"/>
              <a:ext cx="4109799" cy="6858002"/>
              <a:chOff x="-33487" y="-2"/>
              <a:chExt cx="4109799" cy="6858002"/>
            </a:xfrm>
          </p:grpSpPr>
          <p:sp>
            <p:nvSpPr>
              <p:cNvPr id="8" name="Прямоугольник 7"/>
              <p:cNvSpPr/>
              <p:nvPr/>
            </p:nvSpPr>
            <p:spPr>
              <a:xfrm rot="16200000">
                <a:off x="-3112118" y="3078629"/>
                <a:ext cx="6726649" cy="56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50" dirty="0">
                    <a:solidFill>
                      <a:srgbClr val="E2E8F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 ОБРАЗОВАНИЯ И НАУКИ РЕСПУБЛИКИ ДАГЕСТАН</a:t>
                </a:r>
                <a: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550" i="0" dirty="0">
                    <a:solidFill>
                      <a:srgbClr val="E2E8F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43" t="-776" r="-191"/>
              <a:stretch/>
            </p:blipFill>
            <p:spPr>
              <a:xfrm>
                <a:off x="308903" y="8670"/>
                <a:ext cx="3767409" cy="6849330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8111" r="24367" b="11667"/>
            <a:stretch/>
          </p:blipFill>
          <p:spPr>
            <a:xfrm>
              <a:off x="95125" y="0"/>
              <a:ext cx="172213" cy="6871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571628"/>
            <a:ext cx="6864497" cy="590931"/>
          </a:xfrm>
          <a:solidFill>
            <a:srgbClr val="11276B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ИТОГОВЫЙ РЕЗУЛЬТАТ ОПРОСА ПО ВОПРОСАМИ СНИЖЕНИЯ ДОКУМЕНТАЦИОННОЙ НАГРУЗКИ</a:t>
            </a:r>
            <a:endParaRPr lang="ru-RU" sz="1800" b="1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21848"/>
              </p:ext>
            </p:extLst>
          </p:nvPr>
        </p:nvGraphicFramePr>
        <p:xfrm>
          <a:off x="6697823" y="2159483"/>
          <a:ext cx="4248472" cy="362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Красная зона</a:t>
                      </a:r>
                    </a:p>
                  </a:txBody>
                  <a:tcP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Кизилюрт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Табасаранский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Ногайский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3581"/>
              </p:ext>
            </p:extLst>
          </p:nvPr>
        </p:nvGraphicFramePr>
        <p:xfrm>
          <a:off x="1007165" y="2176669"/>
          <a:ext cx="4248472" cy="330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4058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Зеленая зона</a:t>
                      </a:r>
                    </a:p>
                  </a:txBody>
                  <a:tcPr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Хасавюртовский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Южно-Сухокумск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Агульский 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ГКУ 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РД «ЦОДОУ ЗОЖ»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1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10208" r="142" b="9570"/>
          <a:stretch/>
        </p:blipFill>
        <p:spPr>
          <a:xfrm>
            <a:off x="1" y="-13648"/>
            <a:ext cx="12201098" cy="6871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4781" y="3222210"/>
            <a:ext cx="9847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237" y="815544"/>
            <a:ext cx="403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ДАГЕСТАН</a:t>
            </a:r>
            <a:r>
              <a:rPr lang="ru-RU" sz="1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9" y="520776"/>
            <a:ext cx="1083442" cy="11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5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63775"/>
              </p:ext>
            </p:extLst>
          </p:nvPr>
        </p:nvGraphicFramePr>
        <p:xfrm>
          <a:off x="1410515" y="988055"/>
          <a:ext cx="8930703" cy="556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39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00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 образование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принявших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участие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принявших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участие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Хасавюртовский район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1258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Избербаш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Махачкала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Кайтагский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Каспийск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solidFill>
                      <a:srgbClr val="05B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Ботлихский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Буйнакский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Левашинский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Буйнакск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Дербент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Ногайский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Хасавюрт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Докузпаринский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Табасаранский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Дербентский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Чародинский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Ахвахский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Карабудахкентский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Хунзахский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Магарамкентский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Южно-Сухокумск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Каякентский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Новолакский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Унцукульский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Цунтинский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Агульский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Бабаюртовский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Гергебельский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Дагестанские Огни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 не определен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Цумадинский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ПРИНЯЛИ УЧАСТИЕ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4347" y="201768"/>
            <a:ext cx="8021585" cy="646331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УЧИТЕЛЕМ КАКОГО МУНИЦИПАЛЬНОГО ОБРАЗОВАНИЯ ВЫ ЯВЛЯЕТЕСЬ?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4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0863" y="624469"/>
            <a:ext cx="6997120" cy="1477328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ЗНАКОМЫ ЛИ ВЫ С ПОПРАВКАМИ, ВНЕСЕННЫМИ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ФЕДЕРАЛЬНЫЙ ЗАКОН ОТ 29.12.2012 № 273</a:t>
            </a:r>
            <a:b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«ОБ ОБРАЗОВАНИИ В РОССИЙСКОЙ ФЕДЕРАЦИИ»,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СНИЖЕНИИ ДОКУМЕНТАЦИОННОЙ НАГРУЗКИ НА ПЕДАГОГИЧЕСКИХ РАБОТНИКОВ?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25166"/>
              </p:ext>
            </p:extLst>
          </p:nvPr>
        </p:nvGraphicFramePr>
        <p:xfrm>
          <a:off x="2258368" y="21616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0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07836"/>
              </p:ext>
            </p:extLst>
          </p:nvPr>
        </p:nvGraphicFramePr>
        <p:xfrm>
          <a:off x="6644672" y="1881188"/>
          <a:ext cx="4646180" cy="167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Чародинский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Хасавюрт                                          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863" y="395869"/>
            <a:ext cx="9123822" cy="1200329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ЗНАКОМЫ ЛИ ВЫ С ПОПРАВКАМИ, ВНЕСЕННЫМИ В ФЕДЕРАЛЬНЫЙ ЗАКОН ОТ 29.12.2012 № 273 «ОБ ОБРАЗОВАНИИ В РОССИЙСКОЙ ФЕДЕРАЦИИ», О СНИЖЕНИИ ДОКУМЕНТАЦИОННОЙ НАГРУЗКИ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 ПЕДАГОГИЧЕСКИХ РАБОТНИКОВ?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92762"/>
              </p:ext>
            </p:extLst>
          </p:nvPr>
        </p:nvGraphicFramePr>
        <p:xfrm>
          <a:off x="1275522" y="1873941"/>
          <a:ext cx="4737652" cy="443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6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>
                    <a:solidFill>
                      <a:srgbClr val="05BC57"/>
                    </a:solidFill>
                  </a:tcPr>
                </a:tc>
              </a:tr>
              <a:tr h="2746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Агульский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746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г.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Буйнакск                  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746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Казбековский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746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746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Подведомственные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                     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Бабаюртовский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Кизлярский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Дахадаевский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Кумторкалинский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93 %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Ногайский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93 %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539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12.Хасавюртовский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93 %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4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4347" y="403860"/>
            <a:ext cx="8927519" cy="1477328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ЗНАКОМЫ ЛИ ВЫ С ПРИКАЗОМ МИНПРОСВЕЩЕНИЯ РОССИИ ОТ 21.07.2022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87994"/>
              </p:ext>
            </p:extLst>
          </p:nvPr>
        </p:nvGraphicFramePr>
        <p:xfrm>
          <a:off x="2238489" y="21616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8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25666"/>
              </p:ext>
            </p:extLst>
          </p:nvPr>
        </p:nvGraphicFramePr>
        <p:xfrm>
          <a:off x="6306883" y="2117181"/>
          <a:ext cx="4284476" cy="411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6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Худшие результаты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Гергебельский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47 %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50 %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Табасаранский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60 %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239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  </a:t>
                      </a:r>
                      <a:r>
                        <a:rPr lang="ru-R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Чародинский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                             60 %</a:t>
                      </a:r>
                    </a:p>
                  </a:txBody>
                  <a:tcPr marL="9525" marR="9525" marT="9525" marB="0"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Цунтинский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75 %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7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 </a:t>
                      </a: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75 %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7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 </a:t>
                      </a: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Кайтагский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                              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30127"/>
                  </a:ext>
                </a:extLst>
              </a:tr>
              <a:tr h="3727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 г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7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г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Хасавюрт                                          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7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Ботлихский район                                78 %</a:t>
                      </a:r>
                    </a:p>
                  </a:txBody>
                  <a:tcPr anchor="ctr">
                    <a:solidFill>
                      <a:srgbClr val="FF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728" y="403860"/>
            <a:ext cx="9239949" cy="1477328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ЗНАКОМЫ ЛИ ВЫ С ПРИКАЗОМ МИНПРОСВЕЩЕНИЯ РОССИИ ОТ 21.07.2022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89720"/>
              </p:ext>
            </p:extLst>
          </p:nvPr>
        </p:nvGraphicFramePr>
        <p:xfrm>
          <a:off x="1444487" y="2103921"/>
          <a:ext cx="4284476" cy="411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</a:tblGrid>
              <a:tr h="4869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результаты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положительных ответов)</a:t>
                      </a:r>
                    </a:p>
                  </a:txBody>
                  <a:tcPr anchor="ctr">
                    <a:solidFill>
                      <a:srgbClr val="05BC57"/>
                    </a:solidFill>
                  </a:tcPr>
                </a:tc>
              </a:tr>
              <a:tr h="289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Агульский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89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г. Буйнакск                                                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89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Каякентский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902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Лакский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    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892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Тляратинский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2864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Хивский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    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727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Южно-Сухокумск                                     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rgbClr val="05BC57"/>
                    </a:solidFill>
                  </a:tcPr>
                </a:tc>
              </a:tr>
              <a:tr h="3727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Гунибский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 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727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Кизлярский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727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2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Новолакский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  <a:tr h="3727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Ногайский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                                    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BBFDD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1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19655" y="-39046"/>
            <a:ext cx="4109799" cy="6858002"/>
            <a:chOff x="-33487" y="-2"/>
            <a:chExt cx="4109799" cy="6858002"/>
          </a:xfrm>
        </p:grpSpPr>
        <p:sp>
          <p:nvSpPr>
            <p:cNvPr id="34" name="Прямоугольник 33"/>
            <p:cNvSpPr/>
            <p:nvPr/>
          </p:nvSpPr>
          <p:spPr>
            <a:xfrm rot="16200000">
              <a:off x="-3112118" y="3078629"/>
              <a:ext cx="672664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50" dirty="0">
                  <a:solidFill>
                    <a:srgbClr val="E2E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  <a: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550" i="0" dirty="0">
                  <a:solidFill>
                    <a:srgbClr val="E2E8F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550" dirty="0">
                <a:solidFill>
                  <a:srgbClr val="E2E8F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3" t="-776" r="-191"/>
            <a:stretch/>
          </p:blipFill>
          <p:spPr>
            <a:xfrm>
              <a:off x="308903" y="8670"/>
              <a:ext cx="3767409" cy="684933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8" t="8111" r="24367" b="11667"/>
          <a:stretch/>
        </p:blipFill>
        <p:spPr>
          <a:xfrm>
            <a:off x="95125" y="0"/>
            <a:ext cx="172213" cy="6871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4348" y="383810"/>
            <a:ext cx="8212269" cy="1200329"/>
          </a:xfrm>
          <a:prstGeom prst="rect">
            <a:avLst/>
          </a:prstGeom>
          <a:solidFill>
            <a:srgbClr val="11276B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КАКИМ ОБРАЗОМ ВАС ОЗНАКОМИЛИ С ИЗМЕНЕНИЯМИ В ЗАКОНОДАТЕЛЬСТВЕ В ЧАСТИ, КАСАЮЩЕЙСЯ СНИЖЕНИЯ ИЗЛИШНЕЙ БЮРОКРАТИЧЕСКОЙ НАГРУЗКИ НА ПЕДАГОГИЧЕСКИХ РАБОТНИКОВ?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10046"/>
              </p:ext>
            </p:extLst>
          </p:nvPr>
        </p:nvGraphicFramePr>
        <p:xfrm>
          <a:off x="1971260" y="1951063"/>
          <a:ext cx="934941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565D-D631-4040-8216-E90D9CDC16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23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3335</Words>
  <Application>Microsoft Office PowerPoint</Application>
  <PresentationFormat>Широкоэкранный</PresentationFormat>
  <Paragraphs>663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ПРИВЛЕКАЛИСЬ ЛИ ВЫ К РАЗРАБОТКЕ ДОКУМЕНТОВ,  НЕ ПРЕДУСМОТРЕННЫХ ПЕРЕЧНЕМ ДОКУМЕНТАЦИИ, УТВЕРЖДЕННЫМ ПРИКАЗОМ № 582?</vt:lpstr>
      <vt:lpstr>ПРИВЛЕКАЛИСЬ ЛИ ВЫ К РАЗРАБОТКЕ ДОКУМЕНТОВ,  НЕ ПРЕДУСМОТРЕННЫХ ПЕРЕЧНЕМ ДОКУМЕНТАЦИИ, УТВЕРЖДЕННЫМ ПРИКАЗОМ № 582?</vt:lpstr>
      <vt:lpstr>КАКИЕ ДОКУМЕНТЫ ПОМИМО УКАЗАННЫХ В ПРИКАЗЕ № 582 ВАМ ПРИХОДИТСЯ ГОТОВИТЬ ДОПОЛНИТЕЛЬНО?</vt:lpstr>
      <vt:lpstr>КАКИЕ ДОКУМЕНТЫ ПОМИМО УКАЗАННЫХ В ПРИКАЗЕ № 582 ВАМ ПРИХОДИТСЯ ГОТОВИТЬ ДОПОЛНИТЕЛЬНО? (ПРОДОЛЖЕНИЕ)</vt:lpstr>
      <vt:lpstr>В СЛУЧАЕ ПРИВЛЕЧЕНИЯ ВАС К РАЗРАБОТКЕ ДОКУМЕНТОВ, НЕ ПРЕДУСМОТРЕННЫХ ПЕРЕЧНЕМ ДОКУМЕНТАЦИИ, ЗАКЛЮЧАЛА ЛИ ОБРАЗОВАТЕЛЬНАЯ ОРГАНИЗАЦИЯ С ВАМИ ГПД О БЕЗВОЗМЕЗДНОМ ОКАЗАНИИ УСЛУГ?</vt:lpstr>
      <vt:lpstr>В СЛУЧАЕ ПРИВЛЕЧЕНИЯ ВАС К РАЗРАБОТКЕ ДОКУМЕНТОВ, НЕ ПРЕДУСМОТРЕННЫХ ПЕРЕЧНЕМ ДОКУМЕНТАЦИИ, ЗАКЛЮЧАЛА ЛИ ОБРАЗОВАТЕЛЬНАЯ ОРГАНИЗАЦИЯ С ВАМИ ГПД О БЕЗВОЗМЕЗДНОМ ОКАЗАНИИ УСЛУГ?</vt:lpstr>
      <vt:lpstr>МОЖЕТЕ ЛИ ВЫ СКАЗАТЬ, ЧТО ЗА ПОСЛЕДНИЕ  12 МЕСЯЦЕВ ВАША ДОКУМЕНТАЦИОННАЯ  НАГРУЗКА УМЕНЬШИЛАСЬ?</vt:lpstr>
      <vt:lpstr>ЗНАЕТЕ ЛИ ВЫ О ФУНКЦИОНИРОВАНИИ В РЕСПУБЛИКЕ ДАГЕСТАН «ГОРЯЧЕЙ ЛИНИИ» ПО ВОПРОСАМ СНИЖЕНИЯ ДОКУМЕНТАЦИОННОЙ НАГРУЗКИ НА УЧИТЕЛЕЙ?</vt:lpstr>
      <vt:lpstr>ЗНАЕТЕ ЛИ ВЫ О ФУНКЦИОНИРОВАНИИ В РЕСПУБЛИКЕ ДАГЕСТАН «ГОРЯЧЕЙ ЛИНИИ» ПО ВОПРОСАМ СНИЖЕНИЯ ДОКУМЕНТАЦИОННОЙ НАГРУЗКИ НА УЧИТЕЛЕЙ?</vt:lpstr>
      <vt:lpstr>ЗНАЕТЕ ЛИ ВЫ О НАЛИЧИИ РАЗДЕЛА, ПОСВЯЩЕННОГО СНИЖЕНИЮ ДОКУМЕНТАЦИОННОЙ НАГРУЗКИ НА ПЕДАГОГИЧЕСКИХ РАБОТНИКОВ НА ОФИЦИАЛЬНОМ САЙТЕ МИНОБРНАУКИ РД?</vt:lpstr>
      <vt:lpstr>ЗНАЕТЕ ЛИ ВЫ О НАЛИЧИИ РАЗДЕЛА, ПОСВЯЩЕННОГО СНИЖЕНИЮ ДОКУМЕНТАЦИОННОЙ НАГРУЗКИ НА ПЕДАГОГИЧЕСКИХ РАБОТНИКОВ НА ОФИЦИАЛЬНОМ САЙТЕ МИНОБРНАУКИ РД?</vt:lpstr>
      <vt:lpstr>ИМЕЕТСЯ ЛИ НА ОФИЦИАЛЬНОМ САЙТЕ ВАШЕЙ ОБРАЗОВАТЕЛЬНОЙ ОРГАНИЗАЦИИ РАЗДЕЛ ПО ВОПРОСАМИ СНИЖЕНИЯ ДОКУМЕНТАЦИОННОЙ НАГРУЗКИ?</vt:lpstr>
      <vt:lpstr>ИМЕЕТСЯ ЛИ НА ОФИЦИАЛЬНОМ САЙТЕ ВАШЕЙ ОБРАЗОВАТЕЛЬНОЙ ОРГАНИЗАЦИИ РАЗДЕЛ ПО ВОПРОСАМИ СНИЖЕНИЯ ДОКУМЕНТАЦИОННОЙ НАГРУЗКИ?</vt:lpstr>
      <vt:lpstr>ИТОГОВЫЙ РЕЗУЛЬТАТ ОПРОСА ПО ВОПРОСАМИ СНИЖЕНИЯ ДОКУМЕНТАЦИОННОЙ НАГРУЗКИ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Штрилиц</cp:lastModifiedBy>
  <cp:revision>196</cp:revision>
  <dcterms:created xsi:type="dcterms:W3CDTF">2025-01-14T10:36:19Z</dcterms:created>
  <dcterms:modified xsi:type="dcterms:W3CDTF">2025-05-19T09:04:25Z</dcterms:modified>
</cp:coreProperties>
</file>