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333" r:id="rId3"/>
    <p:sldId id="336" r:id="rId4"/>
    <p:sldId id="337" r:id="rId5"/>
    <p:sldId id="338" r:id="rId6"/>
    <p:sldId id="339" r:id="rId7"/>
    <p:sldId id="340" r:id="rId8"/>
    <p:sldId id="341" r:id="rId9"/>
    <p:sldId id="342" r:id="rId10"/>
    <p:sldId id="344" r:id="rId11"/>
    <p:sldId id="343" r:id="rId12"/>
    <p:sldId id="345" r:id="rId13"/>
    <p:sldId id="346" r:id="rId14"/>
    <p:sldId id="347" r:id="rId15"/>
    <p:sldId id="348" r:id="rId16"/>
    <p:sldId id="349" r:id="rId17"/>
    <p:sldId id="350" r:id="rId18"/>
    <p:sldId id="351" r:id="rId19"/>
    <p:sldId id="352" r:id="rId20"/>
    <p:sldId id="335" r:id="rId21"/>
    <p:sldId id="334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02" userDrawn="1">
          <p15:clr>
            <a:srgbClr val="A4A3A4"/>
          </p15:clr>
        </p15:guide>
        <p15:guide id="3" orient="horz" pos="77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50A2"/>
    <a:srgbClr val="2F5597"/>
    <a:srgbClr val="5C78B8"/>
    <a:srgbClr val="5B9BD5"/>
    <a:srgbClr val="ED7D31"/>
    <a:srgbClr val="7681B8"/>
    <a:srgbClr val="60121E"/>
    <a:srgbClr val="A9D18E"/>
    <a:srgbClr val="F2F2F2"/>
    <a:srgbClr val="1155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18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102" y="444"/>
      </p:cViewPr>
      <p:guideLst>
        <p:guide pos="302"/>
        <p:guide orient="horz" pos="77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11226F-2913-4141-95DA-6108ECF523B7}" type="datetimeFigureOut">
              <a:rPr lang="ru-RU" smtClean="0"/>
              <a:t>08.12.2023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AD6D98-02DE-40EF-A6F8-3D5A15F08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843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D6D98-02DE-40EF-A6F8-3D5A15F0823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438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90571-0D5F-4232-8B5A-671E4D204C58}" type="datetimeFigureOut">
              <a:rPr lang="ru-RU" smtClean="0"/>
              <a:t>08.12.2023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E190-4A83-4E2D-898F-72D32FBD8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908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90571-0D5F-4232-8B5A-671E4D204C58}" type="datetimeFigureOut">
              <a:rPr lang="ru-RU" smtClean="0"/>
              <a:t>08.12.2023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E190-4A83-4E2D-898F-72D32FBD8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303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90571-0D5F-4232-8B5A-671E4D204C58}" type="datetimeFigureOut">
              <a:rPr lang="ru-RU" smtClean="0"/>
              <a:t>08.12.2023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E190-4A83-4E2D-898F-72D32FBD8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105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90571-0D5F-4232-8B5A-671E4D204C58}" type="datetimeFigureOut">
              <a:rPr lang="ru-RU" smtClean="0"/>
              <a:t>08.12.2023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E190-4A83-4E2D-898F-72D32FBD8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730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90571-0D5F-4232-8B5A-671E4D204C58}" type="datetimeFigureOut">
              <a:rPr lang="ru-RU" smtClean="0"/>
              <a:t>08.12.2023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E190-4A83-4E2D-898F-72D32FBD8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212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90571-0D5F-4232-8B5A-671E4D204C58}" type="datetimeFigureOut">
              <a:rPr lang="ru-RU" smtClean="0"/>
              <a:t>08.12.2023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E190-4A83-4E2D-898F-72D32FBD8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373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90571-0D5F-4232-8B5A-671E4D204C58}" type="datetimeFigureOut">
              <a:rPr lang="ru-RU" smtClean="0"/>
              <a:t>08.12.2023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E190-4A83-4E2D-898F-72D32FBD8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858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90571-0D5F-4232-8B5A-671E4D204C58}" type="datetimeFigureOut">
              <a:rPr lang="ru-RU" smtClean="0"/>
              <a:t>08.12.2023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E190-4A83-4E2D-898F-72D32FBD8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378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90571-0D5F-4232-8B5A-671E4D204C58}" type="datetimeFigureOut">
              <a:rPr lang="ru-RU" smtClean="0"/>
              <a:t>08.12.2023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E190-4A83-4E2D-898F-72D32FBD8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174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90571-0D5F-4232-8B5A-671E4D204C58}" type="datetimeFigureOut">
              <a:rPr lang="ru-RU" smtClean="0"/>
              <a:t>08.12.2023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E190-4A83-4E2D-898F-72D32FBD8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315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90571-0D5F-4232-8B5A-671E4D204C58}" type="datetimeFigureOut">
              <a:rPr lang="ru-RU" smtClean="0"/>
              <a:t>08.12.2023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E190-4A83-4E2D-898F-72D32FBD8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557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90571-0D5F-4232-8B5A-671E4D204C58}" type="datetimeFigureOut">
              <a:rPr lang="ru-RU" smtClean="0"/>
              <a:t>08.12.2023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EE190-4A83-4E2D-898F-72D32FBD8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031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5.png"/><Relationship Id="rId7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jpeg"/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12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2.png"/><Relationship Id="rId10" Type="http://schemas.openxmlformats.org/officeDocument/2006/relationships/image" Target="../media/image39.png"/><Relationship Id="rId4" Type="http://schemas.openxmlformats.org/officeDocument/2006/relationships/image" Target="../media/image6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4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5.pn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2.png"/><Relationship Id="rId10" Type="http://schemas.openxmlformats.org/officeDocument/2006/relationships/image" Target="../media/image49.jpeg"/><Relationship Id="rId4" Type="http://schemas.openxmlformats.org/officeDocument/2006/relationships/image" Target="../media/image6.png"/><Relationship Id="rId9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2.png"/><Relationship Id="rId10" Type="http://schemas.openxmlformats.org/officeDocument/2006/relationships/image" Target="../media/image56.png"/><Relationship Id="rId4" Type="http://schemas.openxmlformats.org/officeDocument/2006/relationships/image" Target="../media/image6.png"/><Relationship Id="rId9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hyperlink" Target="mailto:mila775@mail.ru" TargetMode="External"/><Relationship Id="rId5" Type="http://schemas.openxmlformats.org/officeDocument/2006/relationships/image" Target="../media/image6.png"/><Relationship Id="rId10" Type="http://schemas.openxmlformats.org/officeDocument/2006/relationships/image" Target="../media/image65.png"/><Relationship Id="rId4" Type="http://schemas.openxmlformats.org/officeDocument/2006/relationships/image" Target="../media/image5.png"/><Relationship Id="rId9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70.png"/><Relationship Id="rId7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5.pn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6.jpeg"/><Relationship Id="rId5" Type="http://schemas.openxmlformats.org/officeDocument/2006/relationships/image" Target="../media/image7.jpeg"/><Relationship Id="rId10" Type="http://schemas.openxmlformats.org/officeDocument/2006/relationships/image" Target="../media/image15.jpeg"/><Relationship Id="rId4" Type="http://schemas.openxmlformats.org/officeDocument/2006/relationships/image" Target="../media/image6.pn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.png"/><Relationship Id="rId10" Type="http://schemas.openxmlformats.org/officeDocument/2006/relationships/image" Target="../media/image26.png"/><Relationship Id="rId4" Type="http://schemas.openxmlformats.org/officeDocument/2006/relationships/image" Target="../media/image6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0" y="0"/>
            <a:ext cx="12192000" cy="68415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482" y="143471"/>
            <a:ext cx="1379036" cy="14341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931704" y="1633590"/>
            <a:ext cx="429927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МИНИСТЕРСТВО ОБРАЗОВАНИЯ И НАУКИ </a:t>
            </a:r>
          </a:p>
          <a:p>
            <a:pPr algn="ctr"/>
            <a:r>
              <a:rPr lang="ru-RU" sz="11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РЕСПУБЛИКИ ДАГЕСТАН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35831" y="3698067"/>
            <a:ext cx="102665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 </a:t>
            </a:r>
            <a:r>
              <a:rPr lang="ru-RU" sz="2800" b="1" dirty="0" smtClean="0">
                <a:solidFill>
                  <a:srgbClr val="11558E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ИНФОРМАЦИЯ О РЕЗУЛЬТАТАХ ПРАКТИЧЕСКОЙ РЕАЛИЗАЦИИ (ВНЕДРЕНИЯ) ПРОЕКТОВ, ПОЛУЧИВШИХ ГРАНТЫ ГЛАВЫ РЕСПУБЛИКИ ДАГЕСТАН В ОБЛАСТИ ОБРАЗОВАНИЯ, НАУКИ, ТЕХНИКИ И ИННОВАЦИЙ В 2022 году</a:t>
            </a:r>
            <a:endParaRPr lang="ru-RU" sz="2800" b="1" dirty="0">
              <a:solidFill>
                <a:srgbClr val="11558E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4" t="26083" r="12852" b="21367"/>
          <a:stretch/>
        </p:blipFill>
        <p:spPr>
          <a:xfrm>
            <a:off x="3931704" y="2193626"/>
            <a:ext cx="2134984" cy="12091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47" y="2184553"/>
            <a:ext cx="1923972" cy="110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115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r="78345" b="20000"/>
          <a:stretch/>
        </p:blipFill>
        <p:spPr>
          <a:xfrm rot="10800000">
            <a:off x="10283189" y="14078"/>
            <a:ext cx="1908811" cy="68415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4" t="26083" r="12852" b="21367"/>
          <a:stretch/>
        </p:blipFill>
        <p:spPr>
          <a:xfrm>
            <a:off x="10579416" y="1746544"/>
            <a:ext cx="1475537" cy="83570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872" y="2813403"/>
            <a:ext cx="1491276" cy="85562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430" y="155406"/>
            <a:ext cx="751666" cy="781716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10306266" y="1021163"/>
            <a:ext cx="18857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МИНИСТЕРСТВО ОБРАЗОВАНИЯ И НАУКИ </a:t>
            </a:r>
          </a:p>
          <a:p>
            <a:pPr algn="ctr"/>
            <a:r>
              <a:rPr lang="ru-RU" sz="1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РЕСПУБЛИКИ ДАГЕСТАН</a:t>
            </a:r>
          </a:p>
        </p:txBody>
      </p:sp>
      <p:sp>
        <p:nvSpPr>
          <p:cNvPr id="8" name="Прямоугольник 4"/>
          <p:cNvSpPr>
            <a:spLocks noChangeArrowheads="1"/>
          </p:cNvSpPr>
          <p:nvPr/>
        </p:nvSpPr>
        <p:spPr bwMode="auto">
          <a:xfrm>
            <a:off x="430438" y="190166"/>
            <a:ext cx="95086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sz="1600" b="1" dirty="0" smtClean="0">
                <a:solidFill>
                  <a:srgbClr val="0E50A2"/>
                </a:solidFill>
              </a:rPr>
              <a:t>«БОЛЬШАЯ СУЛАКСКАЯ ТРОПА – ПИЛОТНАЯ ТЕРРИТОРИЯ РАЗВИТИЯ ЭКОЛОГИЧЕСКОГО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sz="1600" b="1" dirty="0" smtClean="0">
                <a:solidFill>
                  <a:srgbClr val="0E50A2"/>
                </a:solidFill>
              </a:rPr>
              <a:t>И ПОЗНАВАТЕЛЬНОГО ТУРИЗМА В ДАГЕСТАНЕ»</a:t>
            </a:r>
            <a:endParaRPr lang="ru-RU" sz="1600" b="1" dirty="0">
              <a:solidFill>
                <a:srgbClr val="0E50A2"/>
              </a:solidFill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1600" dirty="0"/>
              <a:t>ПРОЕКТ: </a:t>
            </a:r>
            <a:r>
              <a:rPr lang="ru-RU" altLang="ru-RU" sz="1600" dirty="0" err="1"/>
              <a:t>Атаев</a:t>
            </a:r>
            <a:r>
              <a:rPr lang="ru-RU" altLang="ru-RU" sz="1600" dirty="0"/>
              <a:t> З.В.</a:t>
            </a:r>
          </a:p>
        </p:txBody>
      </p:sp>
      <p:sp>
        <p:nvSpPr>
          <p:cNvPr id="9" name="Прямоугольник 6"/>
          <p:cNvSpPr>
            <a:spLocks noChangeArrowheads="1"/>
          </p:cNvSpPr>
          <p:nvPr/>
        </p:nvSpPr>
        <p:spPr bwMode="auto">
          <a:xfrm>
            <a:off x="430438" y="1098349"/>
            <a:ext cx="4738799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0" algn="just">
              <a:buFontTx/>
              <a:buNone/>
            </a:pPr>
            <a:r>
              <a:rPr lang="ru-RU" altLang="ru-RU" sz="1050" b="1" u="sng" dirty="0" smtClean="0">
                <a:solidFill>
                  <a:srgbClr val="0E50A2"/>
                </a:solidFill>
                <a:latin typeface="Arial Black" panose="020B0A04020102020204" pitchFamily="34" charset="0"/>
              </a:rPr>
              <a:t>ЦЕЛЬ ПРОЕКТА: </a:t>
            </a:r>
            <a:r>
              <a:rPr lang="ru-RU" altLang="ru-RU" sz="1050" dirty="0" smtClean="0"/>
              <a:t>Развитие </a:t>
            </a:r>
            <a:r>
              <a:rPr lang="ru-RU" altLang="ru-RU" sz="1050" dirty="0"/>
              <a:t>и популяризация внутреннего российского туризма путём проектирования нового туристского маршрута РГО «Большая </a:t>
            </a:r>
            <a:r>
              <a:rPr lang="ru-RU" altLang="ru-RU" sz="1050" dirty="0" err="1"/>
              <a:t>Сулакская</a:t>
            </a:r>
            <a:r>
              <a:rPr lang="ru-RU" altLang="ru-RU" sz="1050" dirty="0"/>
              <a:t> Тропа» (БСТ) по окрестностям глубочайшего в России и Европе Главного </a:t>
            </a:r>
            <a:r>
              <a:rPr lang="ru-RU" altLang="ru-RU" sz="1050" dirty="0" err="1"/>
              <a:t>Сулакского</a:t>
            </a:r>
            <a:r>
              <a:rPr lang="ru-RU" altLang="ru-RU" sz="1050" dirty="0"/>
              <a:t> каньона с многочисленными природными и культурно-историческими достопримечательностями, а также самобытными традициями местного населения.</a:t>
            </a:r>
          </a:p>
        </p:txBody>
      </p:sp>
      <p:sp>
        <p:nvSpPr>
          <p:cNvPr id="10" name="Прямоугольник 6"/>
          <p:cNvSpPr>
            <a:spLocks noChangeArrowheads="1"/>
          </p:cNvSpPr>
          <p:nvPr/>
        </p:nvSpPr>
        <p:spPr bwMode="auto">
          <a:xfrm>
            <a:off x="5329362" y="1095686"/>
            <a:ext cx="4785976" cy="51013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indent="3587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0"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sz="1050" b="1" u="sng" dirty="0" smtClean="0">
                <a:solidFill>
                  <a:srgbClr val="0E50A2"/>
                </a:solidFill>
                <a:latin typeface="Arial Black" panose="020B0A04020102020204" pitchFamily="34" charset="0"/>
              </a:rPr>
              <a:t>РЕЗУЛЬТАТЫ:</a:t>
            </a:r>
          </a:p>
          <a:p>
            <a:pPr indent="0"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sz="1050" dirty="0" smtClean="0"/>
              <a:t>1. Паспорт </a:t>
            </a:r>
            <a:r>
              <a:rPr lang="ru-RU" sz="1050" dirty="0"/>
              <a:t>туристского маршрута «Большая туристская тропа</a:t>
            </a:r>
            <a:r>
              <a:rPr lang="ru-RU" sz="1050" dirty="0" smtClean="0"/>
              <a:t>»;</a:t>
            </a:r>
          </a:p>
          <a:p>
            <a:pPr indent="0"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sz="1050" dirty="0" smtClean="0"/>
              <a:t>2</a:t>
            </a:r>
            <a:r>
              <a:rPr lang="ru-RU" sz="1050" dirty="0"/>
              <a:t>. Путеводитель «Главный </a:t>
            </a:r>
            <a:r>
              <a:rPr lang="ru-RU" sz="1050" dirty="0" err="1"/>
              <a:t>Сулакский</a:t>
            </a:r>
            <a:r>
              <a:rPr lang="ru-RU" sz="1050" dirty="0"/>
              <a:t> каньон и его окрестности</a:t>
            </a:r>
            <a:r>
              <a:rPr lang="ru-RU" sz="1050" dirty="0" smtClean="0"/>
              <a:t>»;</a:t>
            </a:r>
          </a:p>
          <a:p>
            <a:pPr indent="0"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sz="1050" dirty="0" smtClean="0"/>
              <a:t>3</a:t>
            </a:r>
            <a:r>
              <a:rPr lang="ru-RU" sz="1050" dirty="0"/>
              <a:t>. Научно-популярный фильм «Большая </a:t>
            </a:r>
            <a:r>
              <a:rPr lang="ru-RU" sz="1050" dirty="0" err="1"/>
              <a:t>Сулакская</a:t>
            </a:r>
            <a:r>
              <a:rPr lang="ru-RU" sz="1050" dirty="0"/>
              <a:t> тропа</a:t>
            </a:r>
            <a:r>
              <a:rPr lang="ru-RU" sz="1050" dirty="0" smtClean="0"/>
              <a:t>»;</a:t>
            </a:r>
          </a:p>
          <a:p>
            <a:pPr indent="0"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sz="1050" dirty="0" smtClean="0"/>
              <a:t>4</a:t>
            </a:r>
            <a:r>
              <a:rPr lang="ru-RU" sz="1050" dirty="0"/>
              <a:t>. Презентация «Туристский маршрут «</a:t>
            </a:r>
            <a:r>
              <a:rPr lang="ru-RU" sz="1050" dirty="0" err="1"/>
              <a:t>Сулакский</a:t>
            </a:r>
            <a:r>
              <a:rPr lang="ru-RU" sz="1050" dirty="0"/>
              <a:t> </a:t>
            </a:r>
            <a:r>
              <a:rPr lang="ru-RU" sz="1050" dirty="0" err="1"/>
              <a:t>каьон</a:t>
            </a:r>
            <a:r>
              <a:rPr lang="ru-RU" sz="1050" dirty="0"/>
              <a:t> – жемчужина Дагестана</a:t>
            </a:r>
            <a:r>
              <a:rPr lang="ru-RU" sz="1050" dirty="0" smtClean="0"/>
              <a:t>»;</a:t>
            </a:r>
          </a:p>
          <a:p>
            <a:pPr indent="0"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sz="1050" dirty="0" smtClean="0"/>
              <a:t>– </a:t>
            </a:r>
            <a:r>
              <a:rPr lang="ru-RU" sz="1050" dirty="0"/>
              <a:t>организованы и проведены научно-практические семинары (совещания) с привлечением экспертов региона в области экологического просвещения и познавательного туризма, сотрудников Дагестанского заповедника, представителей местных и республиканских органов власти, властей и активистов из числа местных жителей, СМИ;</a:t>
            </a:r>
          </a:p>
          <a:p>
            <a:pPr indent="0" algn="just">
              <a:defRPr/>
            </a:pPr>
            <a:r>
              <a:rPr lang="ru-RU" sz="1050" dirty="0" smtClean="0"/>
              <a:t>– </a:t>
            </a:r>
            <a:r>
              <a:rPr lang="ru-RU" sz="1050" dirty="0"/>
              <a:t>проведены </a:t>
            </a:r>
            <a:r>
              <a:rPr lang="ru-RU" sz="1050" dirty="0" err="1"/>
              <a:t>фотофиксация</a:t>
            </a:r>
            <a:r>
              <a:rPr lang="ru-RU" sz="1050" dirty="0"/>
              <a:t> и описание объектов природного и культурного наследия в районе Главного </a:t>
            </a:r>
            <a:r>
              <a:rPr lang="ru-RU" sz="1050" dirty="0" err="1"/>
              <a:t>Сулакского</a:t>
            </a:r>
            <a:r>
              <a:rPr lang="ru-RU" sz="1050" dirty="0"/>
              <a:t> каньона и прилегающих окрестностей;</a:t>
            </a:r>
          </a:p>
          <a:p>
            <a:pPr indent="0" algn="just">
              <a:defRPr/>
            </a:pPr>
            <a:r>
              <a:rPr lang="ru-RU" sz="1050" dirty="0" smtClean="0"/>
              <a:t>– </a:t>
            </a:r>
            <a:r>
              <a:rPr lang="ru-RU" sz="1050" dirty="0"/>
              <a:t>организованы мероприятия по благоустройству территории смотровой площадки в районе селения Верхний </a:t>
            </a:r>
            <a:r>
              <a:rPr lang="ru-RU" sz="1050" dirty="0" err="1"/>
              <a:t>Каранай</a:t>
            </a:r>
            <a:r>
              <a:rPr lang="ru-RU" sz="1050" dirty="0"/>
              <a:t>, с привлечением школьников, студентов, местных жителей;</a:t>
            </a:r>
          </a:p>
          <a:p>
            <a:pPr indent="0" algn="just">
              <a:defRPr/>
            </a:pPr>
            <a:r>
              <a:rPr lang="ru-RU" sz="1050" dirty="0"/>
              <a:t>– проведены экскурсии для слушателей Махачкалинского центра повышения квалификации Академия «Каспий» по туристическим маршрутам и экологическим тропам проектируемого маршрута по окрестностям Главного </a:t>
            </a:r>
            <a:r>
              <a:rPr lang="ru-RU" sz="1050" dirty="0" err="1"/>
              <a:t>Сулакского</a:t>
            </a:r>
            <a:r>
              <a:rPr lang="ru-RU" sz="1050" dirty="0"/>
              <a:t> каньона;</a:t>
            </a:r>
          </a:p>
          <a:p>
            <a:pPr indent="0" algn="just">
              <a:defRPr/>
            </a:pPr>
            <a:r>
              <a:rPr lang="ru-RU" sz="1050" dirty="0" smtClean="0"/>
              <a:t>– </a:t>
            </a:r>
            <a:r>
              <a:rPr lang="ru-RU" sz="1050" dirty="0"/>
              <a:t>внесены коррективы в разработанные методические рекомендации по развитию экологического просвещения и познавательного туризма на территории прохождения нового туристского маршрута «Большая </a:t>
            </a:r>
            <a:r>
              <a:rPr lang="ru-RU" sz="1050" dirty="0" err="1"/>
              <a:t>Сулакская</a:t>
            </a:r>
            <a:r>
              <a:rPr lang="ru-RU" sz="1050" dirty="0"/>
              <a:t> тропа»;</a:t>
            </a:r>
          </a:p>
          <a:p>
            <a:pPr indent="0" algn="just">
              <a:defRPr/>
            </a:pPr>
            <a:r>
              <a:rPr lang="ru-RU" sz="1050" dirty="0"/>
              <a:t>– проведен итоговый научно-практический семинар с привлечением экспертов в области экологического просвещения и познавательного туризма, сотрудников Дагестанского заповедника, представителей местных и республиканских органов власти, властей и активистов из числа местных жителей, </a:t>
            </a:r>
            <a:r>
              <a:rPr lang="ru-RU" sz="1050" dirty="0" smtClean="0"/>
              <a:t>СМИ.</a:t>
            </a:r>
            <a:endParaRPr lang="ru-RU" sz="1050" dirty="0"/>
          </a:p>
        </p:txBody>
      </p:sp>
      <p:sp>
        <p:nvSpPr>
          <p:cNvPr id="11" name="Прямоугольник 6"/>
          <p:cNvSpPr>
            <a:spLocks noChangeArrowheads="1"/>
          </p:cNvSpPr>
          <p:nvPr/>
        </p:nvSpPr>
        <p:spPr bwMode="auto">
          <a:xfrm>
            <a:off x="430437" y="2582247"/>
            <a:ext cx="4738799" cy="361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0" algn="just">
              <a:buFontTx/>
              <a:buNone/>
            </a:pPr>
            <a:r>
              <a:rPr lang="ru-RU" altLang="ru-RU" sz="1050" b="1" u="sng" dirty="0" smtClean="0">
                <a:solidFill>
                  <a:srgbClr val="0E50A2"/>
                </a:solidFill>
                <a:latin typeface="Arial Black" panose="020B0A04020102020204" pitchFamily="34" charset="0"/>
              </a:rPr>
              <a:t>НАУЧНЫЙ ЭФФЕКТ </a:t>
            </a:r>
            <a:r>
              <a:rPr lang="ru-RU" altLang="ru-RU" sz="1050" dirty="0" smtClean="0"/>
              <a:t>– </a:t>
            </a:r>
            <a:r>
              <a:rPr lang="ru-RU" altLang="ru-RU" sz="1050" dirty="0"/>
              <a:t>впервые был изучен потенциал природно-культурного наследия территории Главного </a:t>
            </a:r>
            <a:r>
              <a:rPr lang="ru-RU" altLang="ru-RU" sz="1050" dirty="0" err="1"/>
              <a:t>Сулакского</a:t>
            </a:r>
            <a:r>
              <a:rPr lang="ru-RU" altLang="ru-RU" sz="1050" dirty="0"/>
              <a:t> каньона как площадки для потенциального развития экологического и познавательного туризма. </a:t>
            </a:r>
          </a:p>
          <a:p>
            <a:pPr indent="0" algn="just">
              <a:buFontTx/>
              <a:buNone/>
            </a:pPr>
            <a:r>
              <a:rPr lang="ru-RU" altLang="ru-RU" sz="1050" b="1" i="1" dirty="0"/>
              <a:t>Экологический эффект </a:t>
            </a:r>
            <a:r>
              <a:rPr lang="ru-RU" altLang="ru-RU" sz="1050" dirty="0"/>
              <a:t>заключался в выявлении природоохранной значимости территории, устойчивости экосистем, экологического состояния и предложений по оптимизации охраны и функционирования. </a:t>
            </a:r>
          </a:p>
          <a:p>
            <a:pPr indent="0" algn="just">
              <a:buFontTx/>
              <a:buNone/>
            </a:pPr>
            <a:endParaRPr lang="ru-RU" altLang="ru-RU" sz="1050" b="1" u="sng" dirty="0" smtClean="0">
              <a:solidFill>
                <a:srgbClr val="0E50A2"/>
              </a:solidFill>
              <a:latin typeface="Arial Black" panose="020B0A04020102020204" pitchFamily="34" charset="0"/>
            </a:endParaRPr>
          </a:p>
          <a:p>
            <a:pPr indent="0" algn="just">
              <a:buFontTx/>
              <a:buNone/>
            </a:pPr>
            <a:r>
              <a:rPr lang="ru-RU" altLang="ru-RU" sz="1050" b="1" u="sng" dirty="0" smtClean="0">
                <a:solidFill>
                  <a:srgbClr val="0E50A2"/>
                </a:solidFill>
                <a:latin typeface="Arial Black" panose="020B0A04020102020204" pitchFamily="34" charset="0"/>
              </a:rPr>
              <a:t>ОБРАЗОВАТЕЛЬНЫЙ ЭФФЕКТ </a:t>
            </a:r>
            <a:r>
              <a:rPr lang="ru-RU" altLang="ru-RU" sz="1050" dirty="0" smtClean="0"/>
              <a:t>выражается </a:t>
            </a:r>
            <a:r>
              <a:rPr lang="ru-RU" altLang="ru-RU" sz="1050" dirty="0"/>
              <a:t>в возможности использования результатов исследований в процессе подготовки студентов эколого-географической и рекреационной специализации, а также в экологическом воспитании населения, особенно молодежи и школьников. </a:t>
            </a:r>
          </a:p>
          <a:p>
            <a:pPr indent="0" algn="just">
              <a:buFontTx/>
              <a:buNone/>
            </a:pPr>
            <a:r>
              <a:rPr lang="ru-RU" altLang="ru-RU" sz="1050" b="1" u="sng" dirty="0" smtClean="0">
                <a:solidFill>
                  <a:srgbClr val="0E50A2"/>
                </a:solidFill>
                <a:latin typeface="Arial Black" panose="020B0A04020102020204" pitchFamily="34" charset="0"/>
              </a:rPr>
              <a:t>СОЦИАЛЬНАЯ ЗНАЧИМОСТЬ </a:t>
            </a:r>
            <a:r>
              <a:rPr lang="ru-RU" altLang="ru-RU" sz="1050" dirty="0" smtClean="0"/>
              <a:t>проекта </a:t>
            </a:r>
            <a:r>
              <a:rPr lang="ru-RU" altLang="ru-RU" sz="1050" dirty="0"/>
              <a:t>определяется важностью популяризации природного и культурного наследия Главного </a:t>
            </a:r>
            <a:r>
              <a:rPr lang="ru-RU" altLang="ru-RU" sz="1050" dirty="0" err="1"/>
              <a:t>Сулакского</a:t>
            </a:r>
            <a:r>
              <a:rPr lang="ru-RU" altLang="ru-RU" sz="1050" dirty="0"/>
              <a:t> каньона и его окрестностей. Широкое освещение результатов выполнения проекта в прессе и на телевидении позволит существенно акцентировать внимание общественности региона на уникальности территории и необходимости придания ему правового статуса нового туристского маршрута для его сертификации под грифом «Рекомендовано Русским географическим обществом».</a:t>
            </a:r>
          </a:p>
        </p:txBody>
      </p:sp>
    </p:spTree>
    <p:extLst>
      <p:ext uri="{BB962C8B-B14F-4D97-AF65-F5344CB8AC3E}">
        <p14:creationId xmlns:p14="http://schemas.microsoft.com/office/powerpoint/2010/main" val="2418460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r="78345" b="20000"/>
          <a:stretch/>
        </p:blipFill>
        <p:spPr>
          <a:xfrm rot="10800000">
            <a:off x="10283189" y="14078"/>
            <a:ext cx="1908811" cy="68415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4" t="26083" r="12852" b="21367"/>
          <a:stretch/>
        </p:blipFill>
        <p:spPr>
          <a:xfrm>
            <a:off x="10579416" y="1746544"/>
            <a:ext cx="1475537" cy="83570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872" y="2813403"/>
            <a:ext cx="1491276" cy="85562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430" y="155406"/>
            <a:ext cx="751666" cy="781716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10306266" y="1021163"/>
            <a:ext cx="18857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МИНИСТЕРСТВО ОБРАЗОВАНИЯ И НАУКИ </a:t>
            </a:r>
          </a:p>
          <a:p>
            <a:pPr algn="ctr"/>
            <a:r>
              <a:rPr lang="ru-RU" sz="1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РЕСПУБЛИКИ ДАГЕСТАН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1453" y="208376"/>
            <a:ext cx="959530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b="1" dirty="0" smtClean="0">
                <a:solidFill>
                  <a:srgbClr val="0E5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«ТВОРЧЕСКИЙ ПОДХОД ‒ РАЗВИТИЕ ИНТЕЛЛЕКТУАЛЬНОГО ПОТЕНЦИАЛА УЧАЩИХСЯ»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ПРОЕКТ: 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Усманова К.М.</a:t>
            </a:r>
            <a:b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2"/>
          <p:cNvSpPr>
            <a:spLocks noChangeArrowheads="1"/>
          </p:cNvSpPr>
          <p:nvPr/>
        </p:nvSpPr>
        <p:spPr bwMode="auto">
          <a:xfrm>
            <a:off x="381453" y="937122"/>
            <a:ext cx="457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dirty="0" smtClean="0">
                <a:cs typeface="Arial" panose="020B0604020202020204" pitchFamily="34" charset="0"/>
              </a:rPr>
              <a:t> </a:t>
            </a:r>
            <a:r>
              <a:rPr lang="ru-RU" altLang="ru-RU" sz="1050" b="1" u="sng" dirty="0" smtClean="0">
                <a:solidFill>
                  <a:srgbClr val="0E50A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ЦЕЛЬ РАБОТЫ</a:t>
            </a:r>
          </a:p>
          <a:p>
            <a:pPr eaLnBrk="1" hangingPunct="1"/>
            <a:r>
              <a:rPr lang="ru-RU" altLang="ru-RU" sz="1200" b="1" dirty="0" smtClean="0">
                <a:cs typeface="Arial" panose="020B0604020202020204" pitchFamily="34" charset="0"/>
              </a:rPr>
              <a:t>1</a:t>
            </a:r>
            <a:r>
              <a:rPr lang="ru-RU" altLang="ru-RU" sz="1200" dirty="0">
                <a:cs typeface="Arial" panose="020B0604020202020204" pitchFamily="34" charset="0"/>
              </a:rPr>
              <a:t>. Формирование современной, интеллектуально и творчески развитой личности, способной решать жизненные задачи в высокотехнологичном мире;</a:t>
            </a:r>
          </a:p>
          <a:p>
            <a:pPr eaLnBrk="1" hangingPunct="1"/>
            <a:r>
              <a:rPr lang="ru-RU" altLang="ru-RU" sz="1200" dirty="0">
                <a:cs typeface="Arial" panose="020B0604020202020204" pitchFamily="34" charset="0"/>
              </a:rPr>
              <a:t>2. Создание необходимых условий для самореализации личности учащегося через модулей АРТ, СПОРТ, РОБОТ.</a:t>
            </a:r>
          </a:p>
        </p:txBody>
      </p:sp>
      <p:sp>
        <p:nvSpPr>
          <p:cNvPr id="20" name="Прямоугольник 3"/>
          <p:cNvSpPr>
            <a:spLocks noChangeArrowheads="1"/>
          </p:cNvSpPr>
          <p:nvPr/>
        </p:nvSpPr>
        <p:spPr bwMode="auto">
          <a:xfrm>
            <a:off x="5030744" y="1892510"/>
            <a:ext cx="5084593" cy="2654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050" b="1" u="sng" dirty="0" smtClean="0">
                <a:solidFill>
                  <a:srgbClr val="0E50A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ПОЛУЧИЛИ СЛЕДУЮЩИЙ РЕЗУЛЬТАТ:</a:t>
            </a:r>
          </a:p>
          <a:p>
            <a:pPr algn="just" eaLnBrk="1" hangingPunct="1"/>
            <a:r>
              <a:rPr lang="ru-RU" altLang="ru-RU" sz="1200" dirty="0" smtClean="0">
                <a:cs typeface="Arial" panose="020B0604020202020204" pitchFamily="34" charset="0"/>
              </a:rPr>
              <a:t>Школьникам </a:t>
            </a:r>
            <a:r>
              <a:rPr lang="ru-RU" altLang="ru-RU" sz="1200" dirty="0">
                <a:cs typeface="Arial" panose="020B0604020202020204" pitchFamily="34" charset="0"/>
              </a:rPr>
              <a:t>удалось позитивно мыслить, следовать здоровому образу жизни и эффективно взаимодействовать в социальной среде.  Приобрести интерес к творчеству, стремление попробовать свои знания и творческие умения в практике.</a:t>
            </a:r>
          </a:p>
          <a:p>
            <a:pPr algn="just" eaLnBrk="1" hangingPunct="1"/>
            <a:r>
              <a:rPr lang="ru-RU" altLang="ru-RU" sz="1200" dirty="0">
                <a:cs typeface="Arial" panose="020B0604020202020204" pitchFamily="34" charset="0"/>
              </a:rPr>
              <a:t>МБОУ «</a:t>
            </a:r>
            <a:r>
              <a:rPr lang="ru-RU" altLang="ru-RU" sz="1200" dirty="0" err="1">
                <a:cs typeface="Arial" panose="020B0604020202020204" pitchFamily="34" charset="0"/>
              </a:rPr>
              <a:t>Цмурская</a:t>
            </a:r>
            <a:r>
              <a:rPr lang="ru-RU" altLang="ru-RU" sz="1200" dirty="0">
                <a:cs typeface="Arial" panose="020B0604020202020204" pitchFamily="34" charset="0"/>
              </a:rPr>
              <a:t> СОШ» стала площадкой для проведения творческих фестивалей и форумов:</a:t>
            </a:r>
          </a:p>
          <a:p>
            <a:pPr algn="just" eaLnBrk="1" hangingPunct="1"/>
            <a:r>
              <a:rPr lang="ru-RU" altLang="ru-RU" sz="1200" dirty="0">
                <a:cs typeface="Arial" panose="020B0604020202020204" pitchFamily="34" charset="0"/>
              </a:rPr>
              <a:t>-творческой самореализации детей;</a:t>
            </a:r>
          </a:p>
          <a:p>
            <a:pPr algn="just" eaLnBrk="1" hangingPunct="1"/>
            <a:r>
              <a:rPr lang="ru-RU" altLang="ru-RU" sz="1200" dirty="0">
                <a:cs typeface="Arial" panose="020B0604020202020204" pitchFamily="34" charset="0"/>
              </a:rPr>
              <a:t>-развития общей культуры;</a:t>
            </a:r>
          </a:p>
          <a:p>
            <a:pPr algn="just" eaLnBrk="1" hangingPunct="1"/>
            <a:r>
              <a:rPr lang="ru-RU" altLang="ru-RU" sz="1200" dirty="0">
                <a:cs typeface="Arial" panose="020B0604020202020204" pitchFamily="34" charset="0"/>
              </a:rPr>
              <a:t>-вовлечения учащихся, в том числе и детей с ОВЗ в реализацию проекта;</a:t>
            </a:r>
          </a:p>
          <a:p>
            <a:pPr algn="just" eaLnBrk="1" hangingPunct="1"/>
            <a:r>
              <a:rPr lang="ru-RU" altLang="ru-RU" sz="1200" dirty="0">
                <a:cs typeface="Arial" panose="020B0604020202020204" pitchFamily="34" charset="0"/>
              </a:rPr>
              <a:t>-развития туризма в районе психологического комфорта;</a:t>
            </a:r>
          </a:p>
          <a:p>
            <a:pPr algn="just" eaLnBrk="1" hangingPunct="1"/>
            <a:r>
              <a:rPr lang="ru-RU" altLang="ru-RU" sz="1200" dirty="0">
                <a:cs typeface="Arial" panose="020B0604020202020204" pitchFamily="34" charset="0"/>
              </a:rPr>
              <a:t>-развития и сохранения традиций, обычаев и культуры родного края.</a:t>
            </a:r>
          </a:p>
        </p:txBody>
      </p:sp>
      <p:sp>
        <p:nvSpPr>
          <p:cNvPr id="21" name="Прямоугольник 4"/>
          <p:cNvSpPr>
            <a:spLocks noChangeArrowheads="1"/>
          </p:cNvSpPr>
          <p:nvPr/>
        </p:nvSpPr>
        <p:spPr bwMode="auto">
          <a:xfrm>
            <a:off x="428403" y="5330370"/>
            <a:ext cx="4295912" cy="117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050" b="1" u="sng" dirty="0" smtClean="0">
                <a:solidFill>
                  <a:srgbClr val="0E50A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ПРАКТИЧЕСКАЯ ЗНАЧИМОСТЬ</a:t>
            </a:r>
          </a:p>
          <a:p>
            <a:pPr algn="just" eaLnBrk="1" hangingPunct="1"/>
            <a:r>
              <a:rPr lang="ru-RU" altLang="ru-RU" sz="1200" dirty="0" smtClean="0">
                <a:cs typeface="Arial" panose="020B0604020202020204" pitchFamily="34" charset="0"/>
              </a:rPr>
              <a:t>работы </a:t>
            </a:r>
            <a:r>
              <a:rPr lang="ru-RU" altLang="ru-RU" sz="1200" dirty="0">
                <a:cs typeface="Arial" panose="020B0604020202020204" pitchFamily="34" charset="0"/>
              </a:rPr>
              <a:t>заключается в использовании результатов проекта в дальнейшем для решения практических и жизненных ситуаций  школьников. А также результаты будут  использованы в практике образовательных организаций.</a:t>
            </a:r>
          </a:p>
        </p:txBody>
      </p:sp>
      <p:pic>
        <p:nvPicPr>
          <p:cNvPr id="22" name="Рисунок 8" descr="F:\Новая папка\e80fd69630be4d2637abea3857ca8194jpg-2020-10-05-200402mwusq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3"/>
          <a:stretch/>
        </p:blipFill>
        <p:spPr bwMode="auto">
          <a:xfrm>
            <a:off x="445001" y="2225786"/>
            <a:ext cx="4279313" cy="279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9" descr="F:\Новая папка\WhatsApp Image 2023-12-01 at 13.50.49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8" t="24066" r="13486" b="17220"/>
          <a:stretch>
            <a:fillRect/>
          </a:stretch>
        </p:blipFill>
        <p:spPr bwMode="auto">
          <a:xfrm>
            <a:off x="5109671" y="961655"/>
            <a:ext cx="2447379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10" descr="F:\Новая папка\9b839d12-3268-4ff6-a0b2-e9379358ae68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7" t="38168" r="6822" b="42315"/>
          <a:stretch/>
        </p:blipFill>
        <p:spPr bwMode="auto">
          <a:xfrm>
            <a:off x="5109671" y="4576238"/>
            <a:ext cx="4287116" cy="198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9577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r="78345" b="20000"/>
          <a:stretch/>
        </p:blipFill>
        <p:spPr>
          <a:xfrm rot="10800000">
            <a:off x="10283189" y="14078"/>
            <a:ext cx="1908811" cy="68415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4" t="26083" r="12852" b="21367"/>
          <a:stretch/>
        </p:blipFill>
        <p:spPr>
          <a:xfrm>
            <a:off x="10579416" y="1746544"/>
            <a:ext cx="1475537" cy="83570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872" y="2813403"/>
            <a:ext cx="1491276" cy="85562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430" y="155406"/>
            <a:ext cx="751666" cy="781716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10306266" y="1021163"/>
            <a:ext cx="18857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МИНИСТЕРСТВО ОБРАЗОВАНИЯ И НАУКИ </a:t>
            </a:r>
          </a:p>
          <a:p>
            <a:pPr algn="ctr"/>
            <a:r>
              <a:rPr lang="ru-RU" sz="1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РЕСПУБЛИКИ ДАГЕСТАН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1453" y="208376"/>
            <a:ext cx="959530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E5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«ОРГАНИЗАЦИЯ И ПРОВЕДЕНИЕ КОНКУРСА ПЕРЕВОДОВ ПРОИЗВЕДЕНИЙ РАСУЛА ГАМЗАТОВА»  </a:t>
            </a:r>
            <a:br>
              <a:rPr lang="ru-RU" sz="1600" b="1" dirty="0">
                <a:solidFill>
                  <a:srgbClr val="0E50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ПРОЕКТ: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Магомедова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Саидат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Магомедовна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8" t="1530" b="1928"/>
          <a:stretch/>
        </p:blipFill>
        <p:spPr>
          <a:xfrm>
            <a:off x="878970" y="1350955"/>
            <a:ext cx="1499588" cy="111024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769" y="2582247"/>
            <a:ext cx="2053993" cy="136932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914" y="4035984"/>
            <a:ext cx="1703644" cy="113576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8970" y="1350955"/>
            <a:ext cx="1665369" cy="111024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9907" y="5247220"/>
            <a:ext cx="1598651" cy="111745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388" y="5247221"/>
            <a:ext cx="1669950" cy="11133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388" y="4044281"/>
            <a:ext cx="1669950" cy="1113299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3" t="-164"/>
          <a:stretch/>
        </p:blipFill>
        <p:spPr>
          <a:xfrm>
            <a:off x="2464388" y="2550842"/>
            <a:ext cx="1669950" cy="140379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305998" y="1021163"/>
            <a:ext cx="5499101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рамках реализации проекта был издан Приказ №353а от 18.04.2023 г. по ФГБОУ ВО «Дагестанский государственный университет» о проведение конкурса переводов, уникальность которого заключалась в том, что конкурсанты переводили напрямую с оригинала на аварском языке, снабженного русским подстрочником. </a:t>
            </a:r>
          </a:p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800" u="sng" dirty="0" smtClean="0">
                <a:solidFill>
                  <a:srgbClr val="0E50A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ПРОЕКТ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включал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несколько этапов реализации, включающих составление Положения о конкурсе, отбора конкурсных работ, работа жюри по оценке работ и официальное оглашение результатов конкурса. </a:t>
            </a:r>
            <a:b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Торжественное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мероприятия по итогам конкурса состоялось 16 октября 2023 года в Точке кипения ДГУ, на котором присутствовали также  приглашённые гости: Президент Клуба писателей Кавказа и председатель Дагестанского отделения Союза Российских Писателей </a:t>
            </a:r>
            <a:r>
              <a:rPr lang="ru-RU" sz="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Миясат</a:t>
            </a:r>
            <a:r>
              <a:rPr lang="ru-RU" sz="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Муслимова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, президент Фонда Гаджи </a:t>
            </a:r>
            <a:r>
              <a:rPr lang="ru-RU" sz="800" dirty="0" err="1">
                <a:latin typeface="Arial" panose="020B0604020202020204" pitchFamily="34" charset="0"/>
                <a:cs typeface="Arial" panose="020B0604020202020204" pitchFamily="34" charset="0"/>
              </a:rPr>
              <a:t>Махачева</a:t>
            </a:r>
            <a:r>
              <a:rPr lang="ru-RU" sz="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Патимат</a:t>
            </a:r>
            <a:r>
              <a:rPr lang="ru-RU" sz="800" b="1" i="1" dirty="0">
                <a:latin typeface="Arial" panose="020B0604020202020204" pitchFamily="34" charset="0"/>
                <a:cs typeface="Arial" panose="020B0604020202020204" pitchFamily="34" charset="0"/>
              </a:rPr>
              <a:t> Магомедова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, руководитель Дагестанского регионального отделения Союза переводчиков России </a:t>
            </a:r>
            <a:r>
              <a:rPr lang="ru-RU" sz="800" b="1" i="1" dirty="0">
                <a:latin typeface="Arial" panose="020B0604020202020204" pitchFamily="34" charset="0"/>
                <a:cs typeface="Arial" panose="020B0604020202020204" pitchFamily="34" charset="0"/>
              </a:rPr>
              <a:t>Заира </a:t>
            </a:r>
            <a:r>
              <a:rPr lang="ru-RU" sz="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Махачева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, которые подчеркнули высокий статус и оригинальность конкурса.</a:t>
            </a:r>
          </a:p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мероприятии также принимали активное участие школьники: ученик 7 класса МБОУ СОШ №51 </a:t>
            </a:r>
            <a:r>
              <a:rPr lang="ru-RU" sz="800" b="1" i="1" dirty="0">
                <a:latin typeface="Arial" panose="020B0604020202020204" pitchFamily="34" charset="0"/>
                <a:cs typeface="Arial" panose="020B0604020202020204" pitchFamily="34" charset="0"/>
              </a:rPr>
              <a:t>Мустафа </a:t>
            </a:r>
            <a:r>
              <a:rPr lang="ru-RU" sz="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Зурканаев</a:t>
            </a:r>
            <a:r>
              <a:rPr lang="ru-RU" sz="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 ученик 11 класса МБОУ СОШ №27 </a:t>
            </a:r>
            <a:r>
              <a:rPr lang="ru-RU" sz="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Абуталиб</a:t>
            </a:r>
            <a:r>
              <a:rPr lang="ru-RU" sz="800" b="1" i="1" dirty="0">
                <a:latin typeface="Arial" panose="020B0604020202020204" pitchFamily="34" charset="0"/>
                <a:cs typeface="Arial" panose="020B0604020202020204" pitchFamily="34" charset="0"/>
              </a:rPr>
              <a:t> Гасанов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, которые продекламировали стихотворения Расула Гамзатова на родном языке и в переводе на английский язык.</a:t>
            </a:r>
            <a:b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 конкурс поступило 47 заявок из разных факультетов и филиалов ДГУ, которые оценивались по 100-балльной системе по следующим критериям: смысловое наполнение (35 баллов), структура (10 баллов), стилистика текста (30 баллов), языковое оформление (25 баллов). В результате призовые места распределились следующим образом:</a:t>
            </a:r>
          </a:p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800" dirty="0">
                <a:latin typeface="Arial Black" panose="020B0A04020102020204" pitchFamily="34" charset="0"/>
                <a:cs typeface="Arial" panose="020B0604020202020204" pitchFamily="34" charset="0"/>
              </a:rPr>
              <a:t>I место – </a:t>
            </a:r>
            <a:r>
              <a:rPr lang="ru-RU" sz="800" b="1" dirty="0" err="1">
                <a:latin typeface="Arial Black" panose="020B0A04020102020204" pitchFamily="34" charset="0"/>
                <a:cs typeface="Arial" panose="020B0604020202020204" pitchFamily="34" charset="0"/>
              </a:rPr>
              <a:t>Ястребова</a:t>
            </a:r>
            <a:r>
              <a:rPr lang="ru-RU" sz="800" b="1" dirty="0">
                <a:latin typeface="Arial Black" panose="020B0A04020102020204" pitchFamily="34" charset="0"/>
                <a:cs typeface="Arial" panose="020B0604020202020204" pitchFamily="34" charset="0"/>
              </a:rPr>
              <a:t> Анастасия</a:t>
            </a:r>
            <a:r>
              <a:rPr lang="ru-RU" sz="800" dirty="0">
                <a:latin typeface="Arial Black" panose="020B0A04020102020204" pitchFamily="34" charset="0"/>
                <a:cs typeface="Arial" panose="020B0604020202020204" pitchFamily="34" charset="0"/>
              </a:rPr>
              <a:t>, 2 курс магистратуры ФИЯ ДГУ;</a:t>
            </a:r>
            <a:br>
              <a:rPr lang="ru-RU" sz="800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800" dirty="0">
                <a:latin typeface="Arial Black" panose="020B0A04020102020204" pitchFamily="34" charset="0"/>
                <a:cs typeface="Arial" panose="020B0604020202020204" pitchFamily="34" charset="0"/>
              </a:rPr>
              <a:t>II место: </a:t>
            </a:r>
            <a:r>
              <a:rPr lang="ru-RU" sz="800" b="1" dirty="0">
                <a:latin typeface="Arial Black" panose="020B0A04020102020204" pitchFamily="34" charset="0"/>
                <a:cs typeface="Arial" panose="020B0604020202020204" pitchFamily="34" charset="0"/>
              </a:rPr>
              <a:t>Гаврилов Адам</a:t>
            </a:r>
            <a:r>
              <a:rPr lang="ru-RU" sz="800" dirty="0">
                <a:latin typeface="Arial Black" panose="020B0A04020102020204" pitchFamily="34" charset="0"/>
                <a:cs typeface="Arial" panose="020B0604020202020204" pitchFamily="34" charset="0"/>
              </a:rPr>
              <a:t>, 4 курс юридический факультет ДГУ; </a:t>
            </a:r>
            <a:r>
              <a:rPr lang="ru-RU" sz="800" b="1" dirty="0">
                <a:latin typeface="Arial Black" panose="020B0A04020102020204" pitchFamily="34" charset="0"/>
                <a:cs typeface="Arial" panose="020B0604020202020204" pitchFamily="34" charset="0"/>
              </a:rPr>
              <a:t>Юсупова Милана</a:t>
            </a:r>
            <a:r>
              <a:rPr lang="ru-RU" sz="800" dirty="0">
                <a:latin typeface="Arial Black" panose="020B0A04020102020204" pitchFamily="34" charset="0"/>
                <a:cs typeface="Arial" panose="020B0604020202020204" pitchFamily="34" charset="0"/>
              </a:rPr>
              <a:t>, 3 курс ФИЯ ДГУ; </a:t>
            </a:r>
            <a:br>
              <a:rPr lang="ru-RU" sz="800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800" dirty="0">
                <a:latin typeface="Arial Black" panose="020B0A04020102020204" pitchFamily="34" charset="0"/>
                <a:cs typeface="Arial" panose="020B0604020202020204" pitchFamily="34" charset="0"/>
              </a:rPr>
              <a:t>III место: </a:t>
            </a:r>
            <a:r>
              <a:rPr lang="ru-RU" sz="800" b="1" dirty="0" err="1">
                <a:latin typeface="Arial Black" panose="020B0A04020102020204" pitchFamily="34" charset="0"/>
                <a:cs typeface="Arial" panose="020B0604020202020204" pitchFamily="34" charset="0"/>
              </a:rPr>
              <a:t>Муслимова</a:t>
            </a:r>
            <a:r>
              <a:rPr lang="ru-RU" sz="800" b="1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800" b="1" dirty="0" err="1">
                <a:latin typeface="Arial Black" panose="020B0A04020102020204" pitchFamily="34" charset="0"/>
                <a:cs typeface="Arial" panose="020B0604020202020204" pitchFamily="34" charset="0"/>
              </a:rPr>
              <a:t>Аминат</a:t>
            </a:r>
            <a:r>
              <a:rPr lang="ru-RU" sz="800" dirty="0">
                <a:latin typeface="Arial Black" panose="020B0A04020102020204" pitchFamily="34" charset="0"/>
                <a:cs typeface="Arial" panose="020B0604020202020204" pitchFamily="34" charset="0"/>
              </a:rPr>
              <a:t>, 4 курс ФИЯ ДГУ; </a:t>
            </a:r>
            <a:r>
              <a:rPr lang="ru-RU" sz="800" dirty="0" err="1">
                <a:latin typeface="Arial Black" panose="020B0A04020102020204" pitchFamily="34" charset="0"/>
                <a:cs typeface="Arial" panose="020B0604020202020204" pitchFamily="34" charset="0"/>
              </a:rPr>
              <a:t>Ясиева</a:t>
            </a:r>
            <a:r>
              <a:rPr lang="ru-RU" sz="800" dirty="0">
                <a:latin typeface="Arial Black" panose="020B0A04020102020204" pitchFamily="34" charset="0"/>
                <a:cs typeface="Arial" panose="020B0604020202020204" pitchFamily="34" charset="0"/>
              </a:rPr>
              <a:t> Милана, 1 курс магистратуры ФИЯ ДГУ; </a:t>
            </a:r>
            <a:r>
              <a:rPr lang="ru-RU" sz="800" b="1" dirty="0">
                <a:latin typeface="Arial Black" panose="020B0A04020102020204" pitchFamily="34" charset="0"/>
                <a:cs typeface="Arial" panose="020B0604020202020204" pitchFamily="34" charset="0"/>
              </a:rPr>
              <a:t>Курбанова Альбина</a:t>
            </a:r>
            <a:r>
              <a:rPr lang="ru-RU" sz="800" dirty="0">
                <a:latin typeface="Arial Black" panose="020B0A04020102020204" pitchFamily="34" charset="0"/>
                <a:cs typeface="Arial" panose="020B0604020202020204" pitchFamily="34" charset="0"/>
              </a:rPr>
              <a:t>, 4 курс ФИЯ ДГУ</a:t>
            </a:r>
            <a:r>
              <a:rPr lang="ru-RU" sz="800" dirty="0" smtClean="0">
                <a:latin typeface="Arial Black" panose="020B0A040201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800" dirty="0"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ru-RU" sz="800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Победителям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конкурса вручили дипломы, а также книги Расула Гамзатова на русском языке и в переводе на английский язык.</a:t>
            </a:r>
          </a:p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Все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участники и гости мероприятия получили сладкие призы и блокноты с символикой реализуемого проекта.</a:t>
            </a:r>
          </a:p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Особый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приз от канадского поэта </a:t>
            </a:r>
            <a:r>
              <a:rPr lang="ru-RU" sz="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Рэнди</a:t>
            </a:r>
            <a:r>
              <a:rPr lang="ru-RU" sz="800" b="1" i="1" dirty="0">
                <a:latin typeface="Arial" panose="020B0604020202020204" pitchFamily="34" charset="0"/>
                <a:cs typeface="Arial" panose="020B0604020202020204" pitchFamily="34" charset="0"/>
              </a:rPr>
              <a:t> Коэна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получил студент юридического факультета ДГУ Адам Гаврилов, заключающийся в совместной работе по доработке его стихотворения с целью дальнейшей публикации. </a:t>
            </a:r>
          </a:p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Информация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о реализуемом проекте и результатах конкурса была размещена на сайте ДГУ (https://dgu.ru/news/itogi-konkursa-na-luchshiy-perevod-proizvedeniy-rasula-gamzatova/), на информационном портале </a:t>
            </a:r>
            <a:r>
              <a:rPr lang="ru-RU" sz="800" dirty="0" err="1">
                <a:latin typeface="Arial" panose="020B0604020202020204" pitchFamily="34" charset="0"/>
                <a:cs typeface="Arial" panose="020B0604020202020204" pitchFamily="34" charset="0"/>
              </a:rPr>
              <a:t>Риа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«Дагестан» (https://riadagestan.ru/news/education/?PAGEN_2=4), на официальном сайте Союза переводчиков (https://rutrans.org/news), в социальных сетях ДГУ (https://t.me/lentadgu1) и ФИЯ (https://t.me/fia_dgu),  а также запись видеотрансляции с мероприятия – на </a:t>
            </a:r>
            <a:r>
              <a:rPr lang="ru-RU" sz="800" dirty="0" err="1">
                <a:latin typeface="Arial" panose="020B0604020202020204" pitchFamily="34" charset="0"/>
                <a:cs typeface="Arial" panose="020B0604020202020204" pitchFamily="34" charset="0"/>
              </a:rPr>
              <a:t>Ютуб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-канале с доступом по ссылке https://youtu.be/Zkv1YV4iuac. Основные результаты по данному проекту также были изложены в пленарном докладе на VI Всероссийской научно-практической конференции «Молодые ученые – инициаторы новых подходов в образовании и в науке» (22 ноября 2023 года, Махачкала, ДГУ, Точка Кипения)</a:t>
            </a:r>
            <a:b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Актуальность и социальная значимость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. В современном обществе, когда молодое поколение в эпоху тотальной глобализации все больше и больше отделяется от своих корней и культуры, мероприятия, направленные на приобщение и привлечение внимания к национально-культурному наследию Дагестана, а именно к творчеству Расула Гамзатова в период празднования его 100-летия, приобретают еще большую </a:t>
            </a:r>
            <a:r>
              <a:rPr lang="ru-RU" sz="800" i="1" dirty="0">
                <a:latin typeface="Arial" panose="020B0604020202020204" pitchFamily="34" charset="0"/>
                <a:cs typeface="Arial" panose="020B0604020202020204" pitchFamily="34" charset="0"/>
              </a:rPr>
              <a:t>актуальность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800" i="1" dirty="0">
                <a:latin typeface="Arial" panose="020B0604020202020204" pitchFamily="34" charset="0"/>
                <a:cs typeface="Arial" panose="020B0604020202020204" pitchFamily="34" charset="0"/>
              </a:rPr>
              <a:t>социальную значимость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395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r="78345" b="20000"/>
          <a:stretch/>
        </p:blipFill>
        <p:spPr>
          <a:xfrm rot="10800000">
            <a:off x="10283189" y="14078"/>
            <a:ext cx="1908811" cy="68415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4" t="26083" r="12852" b="21367"/>
          <a:stretch/>
        </p:blipFill>
        <p:spPr>
          <a:xfrm>
            <a:off x="10579416" y="1746544"/>
            <a:ext cx="1475537" cy="83570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872" y="2813403"/>
            <a:ext cx="1491276" cy="85562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430" y="155406"/>
            <a:ext cx="751666" cy="781716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10306266" y="1021163"/>
            <a:ext cx="18857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МИНИСТЕРСТВО ОБРАЗОВАНИЯ И НАУКИ </a:t>
            </a:r>
          </a:p>
          <a:p>
            <a:pPr algn="ctr"/>
            <a:r>
              <a:rPr lang="ru-RU" sz="1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РЕСПУБЛИКИ ДАГЕСТАН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1453" y="208376"/>
            <a:ext cx="9595306" cy="510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0E5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r>
              <a:rPr lang="ru-RU" sz="1600" b="1" dirty="0" smtClean="0">
                <a:solidFill>
                  <a:srgbClr val="0E5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600" b="1" dirty="0">
                <a:solidFill>
                  <a:srgbClr val="0E5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ФИЗТЕХ-ШКОЛА ИМЕНИ П.Л.КАПИЦЫ</a:t>
            </a:r>
            <a:r>
              <a:rPr lang="ru-RU" sz="1600" b="1" dirty="0" smtClean="0">
                <a:solidFill>
                  <a:srgbClr val="0E5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3189" y="744164"/>
            <a:ext cx="43669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000" b="1" u="sng" dirty="0" smtClean="0">
                <a:solidFill>
                  <a:srgbClr val="0E50A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ЦЕЛЬ ПРОЕКТА:</a:t>
            </a:r>
            <a:r>
              <a:rPr lang="ru-RU" sz="1000" b="1" dirty="0" smtClean="0">
                <a:solidFill>
                  <a:srgbClr val="0E50A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реализация </a:t>
            </a: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комплекса мер по поддержке талантливых школьников для</a:t>
            </a:r>
            <a:r>
              <a:rPr lang="ru-RU" sz="1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стимулирования их интеллектуальной и творческой активности в области физики.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" name="Рисунок 32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54" y="1481459"/>
            <a:ext cx="3914096" cy="522826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405342" y="719285"/>
            <a:ext cx="46332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42900" algn="just">
              <a:buFont typeface="Wingdings" panose="05000000000000000000" pitchFamily="2" charset="2"/>
              <a:buChar char=""/>
              <a:tabLst>
                <a:tab pos="3060700" algn="l"/>
                <a:tab pos="3330575" algn="l"/>
                <a:tab pos="3510915" algn="l"/>
              </a:tabLst>
            </a:pPr>
            <a:r>
              <a:rPr lang="ru-RU" sz="1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Чтение научно-популярных лекций: организация лекций, на которых рассмотрены интересные и актуальные темы по физике, с возможностью последующего обсуждения и постановки вопросов.</a:t>
            </a:r>
          </a:p>
          <a:p>
            <a:pPr lvl="0" indent="-342900" algn="just">
              <a:buFont typeface="Wingdings" panose="05000000000000000000" pitchFamily="2" charset="2"/>
              <a:buChar char=""/>
              <a:tabLst>
                <a:tab pos="3060700" algn="l"/>
                <a:tab pos="3330575" algn="l"/>
                <a:tab pos="3510915" algn="l"/>
              </a:tabLst>
            </a:pPr>
            <a:r>
              <a:rPr lang="ru-RU" sz="1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Проведение круглых столов для учителей физики: организация встреч и обсуждение ключевых вопросов при подготовке школьников к олимпиадам, обмен опытом и методиками проведения занятий.</a:t>
            </a:r>
          </a:p>
          <a:p>
            <a:pPr lvl="0" indent="-342900" algn="just">
              <a:buFont typeface="Wingdings" panose="05000000000000000000" pitchFamily="2" charset="2"/>
              <a:buChar char=""/>
              <a:tabLst>
                <a:tab pos="3060700" algn="l"/>
                <a:tab pos="3330575" algn="l"/>
                <a:tab pos="3510915" algn="l"/>
              </a:tabLst>
            </a:pPr>
            <a:r>
              <a:rPr lang="ru-RU" sz="1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Привлечение школьников к научно-исследовательской и проектной деятельности: организация научных исследований и проектов, где школьники применили свои знания в практической деятельности</a:t>
            </a:r>
            <a:r>
              <a:rPr lang="ru-RU" sz="1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-342900" algn="just">
              <a:buFont typeface="Wingdings" panose="05000000000000000000" pitchFamily="2" charset="2"/>
              <a:buChar char=""/>
              <a:tabLst>
                <a:tab pos="3060700" algn="l"/>
                <a:tab pos="3330575" algn="l"/>
                <a:tab pos="3510915" algn="l"/>
              </a:tabLst>
            </a:pPr>
            <a:r>
              <a:rPr lang="ru-RU" sz="1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 процедуры отбора талантливых школьников: проведение специальных тестов или экзаменов для выявления талантливых школьников в области физики.</a:t>
            </a:r>
          </a:p>
          <a:p>
            <a:pPr indent="-342900" algn="just">
              <a:buFont typeface="Wingdings" panose="05000000000000000000" pitchFamily="2" charset="2"/>
              <a:buChar char=""/>
              <a:tabLst>
                <a:tab pos="3060700" algn="l"/>
                <a:tab pos="3330575" algn="l"/>
                <a:tab pos="3510915" algn="l"/>
              </a:tabLst>
            </a:pPr>
            <a:r>
              <a:rPr lang="ru-RU" sz="1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Разработка программы подготовки школьников к олимпиадам: создание структурированной программы изучения физики, включающей в себя теоретический материал и решение сложных задач.</a:t>
            </a:r>
          </a:p>
          <a:p>
            <a:pPr indent="-342900" algn="just">
              <a:buFont typeface="Wingdings" panose="05000000000000000000" pitchFamily="2" charset="2"/>
              <a:buChar char=""/>
              <a:tabLst>
                <a:tab pos="3060700" algn="l"/>
                <a:tab pos="3330575" algn="l"/>
                <a:tab pos="3510915" algn="l"/>
              </a:tabLst>
            </a:pPr>
            <a:r>
              <a:rPr lang="ru-RU" sz="1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Разработка методических пособий: создание пособий, которые помогают школьникам углубленно изучать различные темы и развивать навыки решения задач повышенного уровня сложности.</a:t>
            </a:r>
          </a:p>
          <a:p>
            <a:pPr indent="-342900" algn="just">
              <a:buFont typeface="Wingdings" panose="05000000000000000000" pitchFamily="2" charset="2"/>
              <a:buChar char=""/>
              <a:tabLst>
                <a:tab pos="3060700" algn="l"/>
                <a:tab pos="3330575" algn="l"/>
                <a:tab pos="3510915" algn="l"/>
              </a:tabLst>
            </a:pPr>
            <a:r>
              <a:rPr lang="ru-RU" sz="1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 учебных занятий для углубленного изучения физики: проведение регулярных занятий, направленных на углубленное изучение физики, включая анализ заданий олимпиад прошлых лет, с привлечением тренеров сборных команд России. </a:t>
            </a:r>
          </a:p>
          <a:p>
            <a:pPr indent="-342900" algn="just">
              <a:buFont typeface="Wingdings" panose="05000000000000000000" pitchFamily="2" charset="2"/>
              <a:buChar char=""/>
              <a:tabLst>
                <a:tab pos="3060700" algn="l"/>
                <a:tab pos="3330575" algn="l"/>
                <a:tab pos="3510915" algn="l"/>
              </a:tabLst>
            </a:pPr>
            <a:r>
              <a:rPr lang="ru-RU" sz="1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 экскурсий по научно-исследовательским лабораториям университета: предоставление возможности школьникам посетить лаборатории, где проводятся актуальные научные исследования в области физики.</a:t>
            </a:r>
          </a:p>
          <a:p>
            <a:pPr indent="-342900" algn="just">
              <a:buFont typeface="Wingdings" panose="05000000000000000000" pitchFamily="2" charset="2"/>
              <a:buChar char=""/>
              <a:tabLst>
                <a:tab pos="3060700" algn="l"/>
                <a:tab pos="3330575" algn="l"/>
                <a:tab pos="3510915" algn="l"/>
              </a:tabLst>
            </a:pPr>
            <a:endParaRPr lang="ru-RU" sz="1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Рисунок 33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98"/>
          <a:stretch/>
        </p:blipFill>
        <p:spPr bwMode="auto">
          <a:xfrm>
            <a:off x="6477000" y="4746171"/>
            <a:ext cx="3499758" cy="1963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6836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r="78345" b="20000"/>
          <a:stretch/>
        </p:blipFill>
        <p:spPr>
          <a:xfrm rot="10800000">
            <a:off x="10283189" y="14078"/>
            <a:ext cx="1908811" cy="68415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4" t="26083" r="12852" b="21367"/>
          <a:stretch/>
        </p:blipFill>
        <p:spPr>
          <a:xfrm>
            <a:off x="10579416" y="1746544"/>
            <a:ext cx="1475537" cy="83570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872" y="2813403"/>
            <a:ext cx="1491276" cy="85562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430" y="155406"/>
            <a:ext cx="751666" cy="781716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10306266" y="1021163"/>
            <a:ext cx="18857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МИНИСТЕРСТВО ОБРАЗОВАНИЯ И НАУКИ </a:t>
            </a:r>
          </a:p>
          <a:p>
            <a:pPr algn="ctr"/>
            <a:r>
              <a:rPr lang="ru-RU" sz="1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РЕСПУБЛИКИ ДАГЕСТАН</a:t>
            </a:r>
          </a:p>
        </p:txBody>
      </p:sp>
      <p:pic>
        <p:nvPicPr>
          <p:cNvPr id="15362" name="Picture 2" descr="Скриншот 06-12-2023 2048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771886"/>
            <a:ext cx="3774591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2928" y="155406"/>
            <a:ext cx="9727256" cy="510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spcBef>
                <a:spcPts val="240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E5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ПРОГРЕССИВНАЯ 3</a:t>
            </a:r>
            <a:r>
              <a:rPr lang="en-US" sz="1600" b="1" dirty="0" smtClean="0">
                <a:solidFill>
                  <a:srgbClr val="0E5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1600" b="1" dirty="0" smtClean="0">
                <a:solidFill>
                  <a:srgbClr val="0E5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ТЕХНОЛОГИЯ НАРЕЗАНИЯ РЕЗЬБЫ В ДЕТАЛЯХ, ИЗГОТОВЛЕННЫХ ИЗ ТРУДНООБРАБАТЫВАЕМЫХ МАТЕРИАЛОВ В УСЛОВИЯХ ИМПОРТ ЗАМЕЩЕНИЯ</a:t>
            </a:r>
            <a:endParaRPr lang="ru-RU" sz="1600" b="1" dirty="0">
              <a:solidFill>
                <a:srgbClr val="0E50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2928" y="1680732"/>
            <a:ext cx="7730884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420745" algn="just">
              <a:spcAft>
                <a:spcPts val="800"/>
              </a:spcAft>
              <a:tabLst>
                <a:tab pos="1710690" algn="dec"/>
              </a:tabLst>
            </a:pPr>
            <a:r>
              <a:rPr lang="ru-RU" sz="1100" b="1" u="sng" dirty="0" smtClean="0">
                <a:solidFill>
                  <a:srgbClr val="0E50A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ЦЕЛЬЮ ПРОЕКТА:</a:t>
            </a:r>
            <a:r>
              <a:rPr lang="ru-RU" sz="1100" b="1" dirty="0" smtClean="0">
                <a:solidFill>
                  <a:srgbClr val="0E50A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создание </a:t>
            </a:r>
            <a:r>
              <a:rPr lang="ru-RU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современных технологии изготовления резьбовых соединений на основе использования современной 3</a:t>
            </a:r>
            <a:r>
              <a:rPr lang="en-US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ru-RU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-технологии, комбинированного инструмента со специальной схемой обработки деталей для достижения высокого качества в труднообрабатываемых материалах, применяемых во всех отраслях народного хозяйства и промышленности в условиях импорт замещения.</a:t>
            </a:r>
            <a:endParaRPr lang="ru-RU" sz="1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 descr="C:\Users\User\AppData\Local\Microsoft\Windows\INetCache\Content.Word\Скриншот 17-06-2023 123302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6" y="2711784"/>
            <a:ext cx="3351170" cy="12112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92928" y="3967639"/>
            <a:ext cx="4276613" cy="272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ja-JP" sz="1100" b="1" u="sng" dirty="0">
                <a:solidFill>
                  <a:srgbClr val="0E50A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ЗАДАЧАМИ ИССЛЕДОВАНИЯ ЯВЛЯЮТСЯ: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ja-JP" sz="1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-Разработка </a:t>
            </a:r>
            <a:r>
              <a:rPr lang="ru-RU" altLang="ja-JP" sz="1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технологии и подготовка документации на процесс резания с применением комбинированного инструмента со специальной схемой резания, создание современной 3d - технологии на основе проектирования комбинированного инструмента со специальной схемой резания, который позволит нарезать резьбу высокого качества в труднообрабатываемых материалах, применяемых во всех отраслях народного хозяйства и промышленности;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ja-JP" sz="1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-Проектирование </a:t>
            </a:r>
            <a:r>
              <a:rPr lang="ru-RU" altLang="ja-JP" sz="1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инструментальной оснастки, выбор материала, разработка специальной схемы резания;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ja-JP" sz="1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Апробация   разработанного метода и испытание оборудования подхода в лабораторных условиях;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ja-JP" sz="1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-Настройка </a:t>
            </a:r>
            <a:r>
              <a:rPr lang="ru-RU" altLang="ja-JP" sz="1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технологического процесса с применением комбинированного инструмента и выбором специальной схемы резания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ja-JP" sz="1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апробация в реальном производстве;</a:t>
            </a:r>
            <a:endParaRPr lang="ru-RU" altLang="ja-JP" sz="1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51531" y="666315"/>
            <a:ext cx="4482831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262890" algn="l"/>
              </a:tabLst>
            </a:pPr>
            <a:r>
              <a:rPr lang="ru-RU" sz="1100" b="1" u="sng" dirty="0" smtClean="0">
                <a:solidFill>
                  <a:srgbClr val="0E50A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АКТУАЛЬНОСТЬ ПРОБЛЕМЫ ДЛЯ ДАННОЙ ОТРАСЛИ ЗНАНИЙ, НАУЧНАЯ ЗНАЧИМОСТЬ РЕШЕНИЯ ПРОБЛЕМЫ</a:t>
            </a:r>
            <a:r>
              <a:rPr lang="ru-RU" dirty="0" smtClean="0">
                <a:latin typeface="Impact" panose="020B080603090205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.</a:t>
            </a:r>
            <a:endParaRPr lang="ru-RU" dirty="0" smtClean="0"/>
          </a:p>
          <a:p>
            <a:pPr algn="just">
              <a:spcAft>
                <a:spcPts val="0"/>
              </a:spcAft>
              <a:tabLst>
                <a:tab pos="262890" algn="l"/>
              </a:tabLst>
            </a:pPr>
            <a:r>
              <a:rPr lang="ru-RU" sz="1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</a:t>
            </a:r>
            <a:r>
              <a:rPr lang="ru-RU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основании вышеизложенного мы приходим к выводу того, что необходимо разработать новую 3Д- технологию обработки высокопрочных материалов при резьбы нарезании, направленную на   решения всеобъемлющих научных, технологических и производственных задач, связанных с импорт замещением. Разработанная 3д-технология, основанная на применение комбинированного инструмента зенкер- метчик с новой схемой резания позволила решить главную задачу импорт замещения - нарезания качественных резьбовых отверстий в труднообрабатываемых материалах. Разработан процесс, основанная на создание блок- схемы алгоритма расчета параметров инструмента и код и программу, позволяющие автоматизировать весь создания и изготовления комбинированного инструмента.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204742" y="3963311"/>
            <a:ext cx="45296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u="sng" dirty="0" smtClean="0">
                <a:solidFill>
                  <a:srgbClr val="0E50A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ОЦЕНКА ТЕХНИКО-ЭКОНОМИЧЕСКИХ ПОКАЗ НОВУЮ 3Д- </a:t>
            </a:r>
            <a:r>
              <a:rPr lang="ru-RU" sz="1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технологию </a:t>
            </a:r>
            <a:r>
              <a:rPr lang="ru-RU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внедрена на заводе «АО М. Гаджиева» и на заводе </a:t>
            </a:r>
            <a:endParaRPr lang="ru-RU" sz="10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lang="ru-RU" sz="10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Дагдизель</a:t>
            </a:r>
            <a:r>
              <a:rPr lang="ru-RU" sz="1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 Общий </a:t>
            </a:r>
            <a:r>
              <a:rPr lang="ru-RU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ожидаемый  экономический эффект  составляет 3332761,74 рубля. О результатах </a:t>
            </a:r>
            <a:r>
              <a:rPr lang="ru-RU" sz="1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выволненного</a:t>
            </a:r>
            <a:r>
              <a:rPr lang="ru-RU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гранта  доложены на трех международных и двух всероссийских конференциях и результаты опубликованы в сборниках трудов этих конференций. Также </a:t>
            </a:r>
            <a:r>
              <a:rPr lang="ru-RU" sz="1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опуликована</a:t>
            </a:r>
            <a:r>
              <a:rPr lang="ru-RU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статья во втором международном сборнике научных работников стран содружества независимых государств с  вручением медали  «Лучший научный  работник»  и диплома 1 </a:t>
            </a:r>
            <a:r>
              <a:rPr lang="ru-RU" sz="1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степени.Разработана</a:t>
            </a:r>
            <a:r>
              <a:rPr lang="ru-RU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издана монография «ПРОГРЕССИВНАЯ 3</a:t>
            </a:r>
            <a:r>
              <a:rPr lang="en-US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ru-RU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-ТЕХНОЛОГИЯ НАРЕЗАНИЯ ТОЧНЫХ РЕЗЬБ В ТРУДНООБРАБАТЫВАЕМЫХ МАТЕРИАЛАХ» 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Грантообладатель</a:t>
            </a:r>
            <a:r>
              <a:rPr lang="ru-RU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Курбанов А.З.</a:t>
            </a:r>
          </a:p>
        </p:txBody>
      </p:sp>
      <p:pic>
        <p:nvPicPr>
          <p:cNvPr id="19" name="Рисунок 18" descr="C:\Users\User\Desktop\Али.З\Скриншот 21-09-2023 234102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559" y="6086969"/>
            <a:ext cx="1031240" cy="578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C:\Users\User\Desktop\Али.З\Скриншот 21-09-2023 234102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634" y="6095856"/>
            <a:ext cx="1031240" cy="578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C:\Users\User\Desktop\Али.З\Скриншот 21-09-2023 234102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856" y="6086969"/>
            <a:ext cx="1031240" cy="578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C:\Users\User\Desktop\Али.З\Скриншот 22-09-2023 225814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189" y="6092059"/>
            <a:ext cx="1005840" cy="569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4" name="Picture 4" descr="Скриншот 23-09-2023 12380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022" y="3330927"/>
            <a:ext cx="863875" cy="58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Скриншот 06-12-2023 23510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592" y="3329753"/>
            <a:ext cx="803285" cy="593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Рисунок 24" descr="C:\Users\User\AppData\Local\Microsoft\Windows\INetCache\Content.Word\Скриншот 22-09-2023 182231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572" y="3329753"/>
            <a:ext cx="965240" cy="5825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4065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r="78345" b="20000"/>
          <a:stretch/>
        </p:blipFill>
        <p:spPr>
          <a:xfrm rot="10800000">
            <a:off x="10283189" y="14078"/>
            <a:ext cx="1908811" cy="68415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4" t="26083" r="12852" b="21367"/>
          <a:stretch/>
        </p:blipFill>
        <p:spPr>
          <a:xfrm>
            <a:off x="10579416" y="1746544"/>
            <a:ext cx="1475537" cy="83570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872" y="2813403"/>
            <a:ext cx="1491276" cy="85562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430" y="155406"/>
            <a:ext cx="751666" cy="781716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10306266" y="1021163"/>
            <a:ext cx="18857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МИНИСТЕРСТВО ОБРАЗОВАНИЯ И НАУКИ </a:t>
            </a:r>
          </a:p>
          <a:p>
            <a:pPr algn="ctr"/>
            <a:r>
              <a:rPr lang="ru-RU" sz="1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РЕСПУБЛИКИ ДАГЕСТАН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1297" y="190166"/>
            <a:ext cx="97783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en-US" sz="1600" b="1" dirty="0" smtClean="0">
                <a:solidFill>
                  <a:srgbClr val="0E50A2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ПРОЕКТ:«НАРОДНО-ПРИКЛАДНОЕ ИСКУССТВО ДЛЯ ДЕТЕЙ ДОШКОЛЬНОГО ВОЗРАСТА»</a:t>
            </a:r>
            <a:r>
              <a:rPr lang="ru-RU" altLang="en-US" sz="1600" b="1" dirty="0">
                <a:solidFill>
                  <a:srgbClr val="0E50A2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/>
            </a:r>
            <a:br>
              <a:rPr lang="ru-RU" altLang="en-US" sz="1600" b="1" dirty="0">
                <a:solidFill>
                  <a:srgbClr val="0E50A2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</a:br>
            <a:r>
              <a:rPr lang="ru-RU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РУКОВОДИТЕЛЬ: </a:t>
            </a:r>
            <a:r>
              <a:rPr lang="ru-RU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Гасанова </a:t>
            </a:r>
            <a:r>
              <a:rPr lang="ru-RU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Хава</a:t>
            </a:r>
            <a:r>
              <a:rPr lang="ru-RU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Зейнутдиновна</a:t>
            </a:r>
            <a:r>
              <a:rPr lang="ru-RU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alt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Изображение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245" y="1125610"/>
            <a:ext cx="1202845" cy="1035079"/>
          </a:xfrm>
          <a:prstGeom prst="rect">
            <a:avLst/>
          </a:prstGeom>
        </p:spPr>
      </p:pic>
      <p:pic>
        <p:nvPicPr>
          <p:cNvPr id="29" name="Изображение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1358" y="1125610"/>
            <a:ext cx="1186066" cy="1035078"/>
          </a:xfrm>
          <a:prstGeom prst="rect">
            <a:avLst/>
          </a:prstGeom>
        </p:spPr>
      </p:pic>
      <p:pic>
        <p:nvPicPr>
          <p:cNvPr id="30" name="Изображение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5194" y="1125610"/>
            <a:ext cx="1259169" cy="103928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1297" y="2301477"/>
            <a:ext cx="384324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060700" algn="l"/>
                <a:tab pos="3330575" algn="l"/>
                <a:tab pos="3510915" algn="l"/>
              </a:tabLst>
            </a:pPr>
            <a:r>
              <a:rPr lang="ru-RU" altLang="en-US" sz="1100" b="1" u="sng" dirty="0" smtClean="0">
                <a:solidFill>
                  <a:srgbClr val="0E50A2"/>
                </a:solidFill>
                <a:latin typeface="Arial Black" panose="020B0A04020102020204" pitchFamily="34" charset="0"/>
                <a:cs typeface="Arial" panose="020B0604020202020204" pitchFamily="34" charset="0"/>
                <a:sym typeface="+mn-ea"/>
              </a:rPr>
              <a:t>ДАННЫЙ ПРОЕКТ </a:t>
            </a:r>
            <a:r>
              <a:rPr lang="ru-RU" altLang="en-US" sz="11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– </a:t>
            </a:r>
            <a:r>
              <a:rPr lang="ru-RU" altLang="en-US" sz="1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формирует художественную культуру детей как часть культуры духовной, приобщая воспитанников к миру искусства, общечеловеческим и национальным ценностям через их собственное творчество и освоение художественного опыта прошлого.</a:t>
            </a:r>
            <a:endParaRPr lang="ru-RU" sz="11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6441" y="3431298"/>
            <a:ext cx="385396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en-US" sz="1100" b="1" u="sng" dirty="0" smtClean="0">
                <a:solidFill>
                  <a:srgbClr val="0E50A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ЦЕЛИ И ЗАДАЧИ:</a:t>
            </a:r>
          </a:p>
          <a:p>
            <a:pPr algn="just">
              <a:buFont typeface="Arial" panose="020B0604020202020204" pitchFamily="34" charset="0"/>
            </a:pPr>
            <a:r>
              <a:rPr lang="ru-RU" altLang="en-US" sz="11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altLang="en-US" sz="1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проведение выставок работ декоративно –         прикладного творчества. </a:t>
            </a:r>
            <a:r>
              <a:rPr lang="ru-RU" altLang="en-US" sz="11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altLang="en-US" sz="1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наблюдательность и </a:t>
            </a:r>
            <a:r>
              <a:rPr lang="ru-RU" altLang="en-US" sz="1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эстетическоевосприятие</a:t>
            </a:r>
            <a:r>
              <a:rPr lang="ru-RU" altLang="en-US" sz="1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ru-RU" altLang="en-US" sz="1100" dirty="0" smtClean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</a:pPr>
            <a:r>
              <a:rPr lang="ru-RU" altLang="en-US" sz="11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индивидуальные эмоциональные проявления во всех видах деятельности.</a:t>
            </a:r>
            <a:endParaRPr lang="en-US" sz="1100" dirty="0" smtClean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</a:pPr>
            <a:r>
              <a:rPr lang="en-US" sz="11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</a:t>
            </a:r>
            <a:r>
              <a:rPr lang="ru-RU" altLang="en-US" sz="1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ать</a:t>
            </a:r>
            <a:r>
              <a:rPr lang="en-US" sz="1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1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детях</a:t>
            </a:r>
            <a:r>
              <a:rPr lang="en-US" sz="1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патриотически</a:t>
            </a:r>
            <a:r>
              <a:rPr lang="ru-RU" altLang="en-US" sz="1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en-US" sz="1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чувств</a:t>
            </a:r>
            <a:r>
              <a:rPr lang="ru-RU" altLang="en-US" sz="1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sz="1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люб</a:t>
            </a:r>
            <a:r>
              <a:rPr lang="ru-RU" altLang="en-US" sz="1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sz="1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altLang="en-US" sz="1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en-US" sz="1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lang="en-US" sz="1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своей</a:t>
            </a:r>
            <a:r>
              <a:rPr lang="en-US" sz="1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Родине</a:t>
            </a:r>
            <a:r>
              <a:rPr lang="en-US" sz="1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к </a:t>
            </a:r>
            <a:r>
              <a:rPr lang="en-US" sz="1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культуре</a:t>
            </a:r>
            <a:r>
              <a:rPr lang="en-US" sz="1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предков</a:t>
            </a:r>
            <a:r>
              <a:rPr lang="ru-RU" altLang="en-US" sz="1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76442" y="5006640"/>
            <a:ext cx="385396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</a:pPr>
            <a:r>
              <a:rPr lang="ru-RU" altLang="en-US" sz="1100" b="1" u="sng" dirty="0" smtClean="0">
                <a:solidFill>
                  <a:srgbClr val="0E50A2"/>
                </a:solidFill>
                <a:latin typeface="Arial Black" panose="020B0A04020102020204" pitchFamily="34" charset="0"/>
                <a:cs typeface="Arial" panose="020B0604020202020204" pitchFamily="34" charset="0"/>
                <a:sym typeface="+mn-ea"/>
              </a:rPr>
              <a:t>АКТУАЛЬНОСТЬ:</a:t>
            </a:r>
          </a:p>
          <a:p>
            <a:pPr algn="just">
              <a:buFont typeface="Arial" panose="020B0604020202020204" pitchFamily="34" charset="0"/>
            </a:pPr>
            <a:r>
              <a:rPr lang="ru-RU" altLang="en-US" sz="11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способствует </a:t>
            </a:r>
            <a:r>
              <a:rPr lang="ru-RU" altLang="en-US" sz="1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развитию таких психических процессов, как: восприятие, образное мышление, воображение, эмоционально-положительное отношение к объектам эстетического содержания, которые важны для овладения различным содержанием знаний, и на основе которых у детей формируются разнообразные художественно-творческие способности</a:t>
            </a:r>
            <a:endParaRPr lang="ru-RU" sz="11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Текстовое поле 9"/>
          <p:cNvSpPr txBox="1"/>
          <p:nvPr/>
        </p:nvSpPr>
        <p:spPr>
          <a:xfrm>
            <a:off x="5012395" y="925555"/>
            <a:ext cx="3963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u="sng" dirty="0" smtClean="0">
                <a:solidFill>
                  <a:srgbClr val="0E50A2"/>
                </a:solidFill>
                <a:latin typeface="Arial Black" panose="020B0A04020102020204" pitchFamily="34" charset="0"/>
                <a:cs typeface="Arial" panose="020B0604020202020204" pitchFamily="34" charset="0"/>
                <a:sym typeface="+mn-ea"/>
              </a:rPr>
              <a:t>ЗНАКОМСТВО ДЕТЕЙ С НАРОДНЫМ ПРОМЫСЛОМ  КОВРОТКАЧЕСТВА. </a:t>
            </a:r>
            <a:endParaRPr lang="en-US" sz="1000" b="1" u="sng" dirty="0">
              <a:solidFill>
                <a:srgbClr val="0E50A2"/>
              </a:solidFill>
              <a:latin typeface="Arial Black" panose="020B0A040201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32" name="Изображение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9266" y="1354737"/>
            <a:ext cx="1778115" cy="2235835"/>
          </a:xfrm>
          <a:prstGeom prst="rect">
            <a:avLst/>
          </a:prstGeom>
        </p:spPr>
      </p:pic>
      <p:pic>
        <p:nvPicPr>
          <p:cNvPr id="33" name="Изображение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94984" y="1354737"/>
            <a:ext cx="1542415" cy="2235835"/>
          </a:xfrm>
          <a:prstGeom prst="rect">
            <a:avLst/>
          </a:prstGeom>
        </p:spPr>
      </p:pic>
      <p:pic>
        <p:nvPicPr>
          <p:cNvPr id="34" name="Изображение 16"/>
          <p:cNvPicPr>
            <a:picLocks noChangeAspect="1"/>
          </p:cNvPicPr>
          <p:nvPr/>
        </p:nvPicPr>
        <p:blipFill rotWithShape="1">
          <a:blip r:embed="rId11"/>
          <a:srcRect t="16989"/>
          <a:stretch/>
        </p:blipFill>
        <p:spPr>
          <a:xfrm>
            <a:off x="5094984" y="3619644"/>
            <a:ext cx="3382397" cy="178734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012395" y="5527879"/>
            <a:ext cx="3554482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</a:pPr>
            <a:r>
              <a:rPr lang="ru-RU" sz="1050" b="1" u="sng" dirty="0" smtClean="0">
                <a:solidFill>
                  <a:srgbClr val="0E50A2"/>
                </a:solidFill>
                <a:latin typeface="Arial Black" panose="020B0A04020102020204" pitchFamily="34" charset="0"/>
                <a:cs typeface="Arial" panose="020B0604020202020204" pitchFamily="34" charset="0"/>
                <a:sym typeface="+mn-ea"/>
              </a:rPr>
              <a:t>ДОСТИГНУТЫЕ РЕЗУЛЬТАТЫ:</a:t>
            </a:r>
            <a:endParaRPr lang="ru-RU" sz="1050" b="1" u="sng" dirty="0" smtClean="0">
              <a:solidFill>
                <a:srgbClr val="0E50A2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lang="ru-RU" sz="105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1.Дети </a:t>
            </a:r>
            <a:r>
              <a:rPr lang="ru-RU" sz="105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научились лучше ориентироваться в видах декоративно-прикладного искусства Дагестана</a:t>
            </a:r>
            <a:endParaRPr lang="ru-RU" sz="105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lang="ru-RU" sz="105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2.В ходе реализации  проекта  воспитанники ознакомились с  инструментами  для ковроткачества.</a:t>
            </a:r>
            <a:endParaRPr lang="ru-RU" sz="105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lang="ru-RU" sz="105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3.Работа была направленна на развитие творческого воображения и мышления.</a:t>
            </a:r>
            <a:endParaRPr lang="ru-RU" sz="105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35817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r="78345" b="20000"/>
          <a:stretch/>
        </p:blipFill>
        <p:spPr>
          <a:xfrm rot="10800000">
            <a:off x="10283189" y="14078"/>
            <a:ext cx="1908811" cy="68415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4" t="26083" r="12852" b="21367"/>
          <a:stretch/>
        </p:blipFill>
        <p:spPr>
          <a:xfrm>
            <a:off x="10579416" y="1746544"/>
            <a:ext cx="1475537" cy="83570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872" y="2813403"/>
            <a:ext cx="1491276" cy="85562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430" y="155406"/>
            <a:ext cx="751666" cy="781716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10306266" y="1021163"/>
            <a:ext cx="18857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МИНИСТЕРСТВО ОБРАЗОВАНИЯ И НАУКИ </a:t>
            </a:r>
          </a:p>
          <a:p>
            <a:pPr algn="ctr"/>
            <a:r>
              <a:rPr lang="ru-RU" sz="1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РЕСПУБЛИКИ ДАГЕСТАН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03117" y="155406"/>
            <a:ext cx="982684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b="1" dirty="0" smtClean="0">
                <a:solidFill>
                  <a:srgbClr val="0E5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«РУБАССКАЯ ФОРТИФИКАЦИЯ СЕРЕДИНЫ </a:t>
            </a:r>
            <a:r>
              <a:rPr lang="en-US" altLang="ru-RU" sz="1600" b="1" dirty="0" smtClean="0">
                <a:solidFill>
                  <a:srgbClr val="0E5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</a:t>
            </a:r>
            <a:r>
              <a:rPr lang="ru-RU" altLang="ru-RU" sz="1600" b="1" dirty="0" smtClean="0">
                <a:solidFill>
                  <a:srgbClr val="0E5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ВЕКА (ЮЖНЫЙ ДАГЕСТАН): НОВЕЙШИЕ ДАННЫЕ О СТРУКТУРЕ, ПЛАНИРОВКЕ И КОНСТРУКЦИИ»</a:t>
            </a:r>
            <a:r>
              <a:rPr lang="ru-RU" altLang="ru-RU" sz="1600" b="1" dirty="0">
                <a:solidFill>
                  <a:srgbClr val="0E5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1600" b="1" dirty="0">
                <a:solidFill>
                  <a:srgbClr val="0E50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РУКОВОДИТЕЛЬ</a:t>
            </a:r>
            <a:r>
              <a:rPr lang="ru-RU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Гмыря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Людмила Борисовна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"/>
          <p:cNvSpPr>
            <a:spLocks noChangeArrowheads="1"/>
          </p:cNvSpPr>
          <p:nvPr/>
        </p:nvSpPr>
        <p:spPr bwMode="auto">
          <a:xfrm>
            <a:off x="5312211" y="1042935"/>
            <a:ext cx="4256066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50" b="1" u="sng" dirty="0">
                <a:solidFill>
                  <a:srgbClr val="0E50A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ЦЕЛЬ РАБОТЫ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050" dirty="0" smtClean="0">
                <a:cs typeface="Arial" panose="020B0604020202020204" pitchFamily="34" charset="0"/>
              </a:rPr>
              <a:t>1. Местонахождение </a:t>
            </a:r>
            <a:r>
              <a:rPr lang="ru-RU" altLang="ru-RU" sz="1050" dirty="0">
                <a:cs typeface="Arial" panose="020B0604020202020204" pitchFamily="34" charset="0"/>
              </a:rPr>
              <a:t>археологического объекта посетили журналисты регионального журнала (Республика Дагестан) «</a:t>
            </a:r>
            <a:r>
              <a:rPr lang="ru-RU" altLang="ru-RU" sz="1050" dirty="0" err="1">
                <a:cs typeface="Arial" panose="020B0604020202020204" pitchFamily="34" charset="0"/>
              </a:rPr>
              <a:t>Проджи</a:t>
            </a:r>
            <a:r>
              <a:rPr lang="ru-RU" altLang="ru-RU" sz="1050" dirty="0">
                <a:cs typeface="Arial" panose="020B0604020202020204" pitchFamily="34" charset="0"/>
              </a:rPr>
              <a:t>», произвели съемки объекта археологии, записали интервью с руководителем проекта Л.Б. </a:t>
            </a:r>
            <a:r>
              <a:rPr lang="ru-RU" altLang="ru-RU" sz="1050" dirty="0" err="1">
                <a:cs typeface="Arial" panose="020B0604020202020204" pitchFamily="34" charset="0"/>
              </a:rPr>
              <a:t>Гмырей</a:t>
            </a:r>
            <a:r>
              <a:rPr lang="ru-RU" altLang="ru-RU" sz="1050" dirty="0">
                <a:cs typeface="Arial" panose="020B0604020202020204" pitchFamily="34" charset="0"/>
              </a:rPr>
              <a:t>. </a:t>
            </a:r>
            <a:r>
              <a:rPr lang="ru-RU" altLang="ru-RU" sz="1050" dirty="0">
                <a:cs typeface="Arial" panose="020B0604020202020204" pitchFamily="34" charset="0"/>
              </a:rPr>
              <a:t>Сроки проведения: ноябрь 2023 г</a:t>
            </a:r>
            <a:r>
              <a:rPr lang="ru-RU" altLang="ru-RU" sz="1050" dirty="0" smtClean="0"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050" dirty="0" smtClean="0">
                <a:cs typeface="Arial" panose="020B0604020202020204" pitchFamily="34" charset="0"/>
              </a:rPr>
              <a:t> </a:t>
            </a:r>
            <a:endParaRPr lang="ru-RU" altLang="ru-RU" sz="1050" dirty="0"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050" dirty="0">
                <a:cs typeface="Arial" panose="020B0604020202020204" pitchFamily="34" charset="0"/>
              </a:rPr>
              <a:t>2. Запись видео ролика  с участием руководителя проекта Л.Б. </a:t>
            </a:r>
            <a:r>
              <a:rPr lang="ru-RU" altLang="ru-RU" sz="1050" dirty="0" err="1">
                <a:cs typeface="Arial" panose="020B0604020202020204" pitchFamily="34" charset="0"/>
              </a:rPr>
              <a:t>Гмырей</a:t>
            </a:r>
            <a:r>
              <a:rPr lang="ru-RU" altLang="ru-RU" sz="1050" dirty="0">
                <a:cs typeface="Arial" panose="020B0604020202020204" pitchFamily="34" charset="0"/>
              </a:rPr>
              <a:t> для канала Института истории, археологии и этнографии Дагестанского федерального исследовательского центра РАН в  https://www.youtube.com/  в сети Интернет. </a:t>
            </a:r>
            <a:r>
              <a:rPr lang="ru-RU" altLang="ru-RU" sz="1050" dirty="0">
                <a:cs typeface="Arial" panose="020B0604020202020204" pitchFamily="34" charset="0"/>
              </a:rPr>
              <a:t>Сроки проведения: ноябрь 2023 г. </a:t>
            </a:r>
          </a:p>
        </p:txBody>
      </p:sp>
      <p:sp>
        <p:nvSpPr>
          <p:cNvPr id="24" name="Прямоугольник 4"/>
          <p:cNvSpPr>
            <a:spLocks noChangeArrowheads="1"/>
          </p:cNvSpPr>
          <p:nvPr/>
        </p:nvSpPr>
        <p:spPr bwMode="auto">
          <a:xfrm>
            <a:off x="5312211" y="5653321"/>
            <a:ext cx="45425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u="sng" dirty="0" smtClean="0">
                <a:solidFill>
                  <a:srgbClr val="0E50A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РУБАССКИЙ </a:t>
            </a:r>
            <a:r>
              <a:rPr lang="ru-RU" altLang="ru-RU" sz="1200" b="1" u="sng" dirty="0" smtClean="0">
                <a:solidFill>
                  <a:srgbClr val="0E50A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АРХИТЕКТУРНЫЙ КОМПЛЕКС. СООРУЖЕНИЕ № 6 СТУПЕНЧАТОЙ КОНСТРУКЦИИ. ВИД С СЕВЕРА. ФОТО 2023 </a:t>
            </a:r>
            <a:r>
              <a:rPr lang="ru-RU" altLang="ru-RU" sz="1200" b="1" u="sng" dirty="0" smtClean="0">
                <a:solidFill>
                  <a:srgbClr val="0E50A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г.</a:t>
            </a:r>
            <a:endParaRPr lang="ru-RU" altLang="ru-RU" sz="1200" b="1" u="sng" dirty="0">
              <a:solidFill>
                <a:srgbClr val="0E50A2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3904003"/>
            <a:ext cx="4244975" cy="27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Рисунок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439" y="3052488"/>
            <a:ext cx="4160838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3118" y="1021163"/>
            <a:ext cx="4397482" cy="2882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altLang="ru-RU" sz="1050" b="1" u="sng" dirty="0" smtClean="0">
                <a:solidFill>
                  <a:srgbClr val="0E50A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ПРОЕКТ</a:t>
            </a:r>
            <a:r>
              <a:rPr lang="ru-RU" altLang="ru-RU" sz="1050" b="1" dirty="0" smtClean="0">
                <a:solidFill>
                  <a:srgbClr val="0E50A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0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Рубасская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фортификация  середины VI в. 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(Южный Дагестан): новейшие данные о структуре, планировке и конструкции» направлен на получение новых данных о монументальном каменном оборонительном сооружении, расположенном в долине р. </a:t>
            </a:r>
            <a:r>
              <a:rPr lang="ru-RU" sz="1050" dirty="0" err="1">
                <a:latin typeface="Arial" panose="020B0604020202020204" pitchFamily="34" charset="0"/>
                <a:cs typeface="Arial" panose="020B0604020202020204" pitchFamily="34" charset="0"/>
              </a:rPr>
              <a:t>Рубас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, вблизи </a:t>
            </a:r>
            <a:r>
              <a:rPr lang="ru-RU" sz="1050" dirty="0" err="1">
                <a:latin typeface="Arial" panose="020B0604020202020204" pitchFamily="34" charset="0"/>
                <a:cs typeface="Arial" panose="020B0604020202020204" pitchFamily="34" charset="0"/>
              </a:rPr>
              <a:t>сс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050" dirty="0" err="1">
                <a:latin typeface="Arial" panose="020B0604020202020204" pitchFamily="34" charset="0"/>
                <a:cs typeface="Arial" panose="020B0604020202020204" pitchFamily="34" charset="0"/>
              </a:rPr>
              <a:t>Рубас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 и Коммуна Дербентского района РД.</a:t>
            </a:r>
          </a:p>
          <a:p>
            <a:pPr algn="just">
              <a:spcAft>
                <a:spcPts val="800"/>
              </a:spcAft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Комплекс монументальных сооружений на р. </a:t>
            </a:r>
            <a:r>
              <a:rPr lang="ru-RU" sz="1050" dirty="0" err="1">
                <a:latin typeface="Arial" panose="020B0604020202020204" pitchFamily="34" charset="0"/>
                <a:cs typeface="Arial" panose="020B0604020202020204" pitchFamily="34" charset="0"/>
              </a:rPr>
              <a:t>Рубас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 был обнаружен в 2014 г. Он отнесен нами к серии заградительных рубежей, возведенных Сасанидским Ираном при участии Византии, препятствующих набегам кочевников на страны Закавказья в Передней Азии. Типологически (технология возведения) он сопоставим с Дербентскими укреплениями сер. </a:t>
            </a:r>
            <a:r>
              <a:rPr lang="ru-RU" sz="1050" dirty="0" err="1">
                <a:latin typeface="Arial" panose="020B0604020202020204" pitchFamily="34" charset="0"/>
                <a:cs typeface="Arial" panose="020B0604020202020204" pitchFamily="34" charset="0"/>
              </a:rPr>
              <a:t>VIв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spcAft>
                <a:spcPts val="800"/>
              </a:spcAft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Раскопки этого археологического объекта проводились в 2014, 2016–2018 и 2020 и 2022 гг. </a:t>
            </a:r>
            <a:r>
              <a:rPr lang="ru-RU" sz="1050" dirty="0" err="1">
                <a:latin typeface="Arial" panose="020B0604020202020204" pitchFamily="34" charset="0"/>
                <a:cs typeface="Arial" panose="020B0604020202020204" pitchFamily="34" charset="0"/>
              </a:rPr>
              <a:t>Рубасской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 археологической экспедицией Института истории, археологии и этнографии ДФИЦ РАН (начальник экспедиции </a:t>
            </a:r>
            <a:r>
              <a:rPr lang="ru-RU" sz="1050" dirty="0" err="1">
                <a:latin typeface="Arial" panose="020B0604020202020204" pitchFamily="34" charset="0"/>
                <a:cs typeface="Arial" panose="020B0604020202020204" pitchFamily="34" charset="0"/>
              </a:rPr>
              <a:t>Гмыря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 Л.Б.).</a:t>
            </a:r>
          </a:p>
        </p:txBody>
      </p:sp>
    </p:spTree>
    <p:extLst>
      <p:ext uri="{BB962C8B-B14F-4D97-AF65-F5344CB8AC3E}">
        <p14:creationId xmlns:p14="http://schemas.microsoft.com/office/powerpoint/2010/main" val="3085117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r="78345" b="20000"/>
          <a:stretch/>
        </p:blipFill>
        <p:spPr>
          <a:xfrm rot="10800000">
            <a:off x="10283189" y="14078"/>
            <a:ext cx="1908811" cy="68415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4" t="26083" r="12852" b="21367"/>
          <a:stretch/>
        </p:blipFill>
        <p:spPr>
          <a:xfrm>
            <a:off x="10579416" y="1746544"/>
            <a:ext cx="1475537" cy="83570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872" y="2813403"/>
            <a:ext cx="1491276" cy="85562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430" y="155406"/>
            <a:ext cx="751666" cy="781716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10306266" y="1021163"/>
            <a:ext cx="18857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МИНИСТЕРСТВО ОБРАЗОВАНИЯ И НАУКИ </a:t>
            </a:r>
          </a:p>
          <a:p>
            <a:pPr algn="ctr"/>
            <a:r>
              <a:rPr lang="ru-RU" sz="1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РЕСПУБЛИКИ ДАГЕСТАН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b="49266"/>
          <a:stretch/>
        </p:blipFill>
        <p:spPr>
          <a:xfrm>
            <a:off x="647753" y="1757974"/>
            <a:ext cx="4540746" cy="347935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/>
          <a:srcRect t="50194"/>
          <a:stretch/>
        </p:blipFill>
        <p:spPr>
          <a:xfrm>
            <a:off x="5356351" y="1757974"/>
            <a:ext cx="4540746" cy="341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9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42908"/>
          <a:stretch/>
        </p:blipFill>
        <p:spPr>
          <a:xfrm>
            <a:off x="286446" y="937122"/>
            <a:ext cx="4848820" cy="39153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t="57152"/>
          <a:stretch/>
        </p:blipFill>
        <p:spPr>
          <a:xfrm>
            <a:off x="5033332" y="1041294"/>
            <a:ext cx="5362493" cy="324982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r="78345" b="20000"/>
          <a:stretch/>
        </p:blipFill>
        <p:spPr>
          <a:xfrm rot="10800000">
            <a:off x="10283189" y="14078"/>
            <a:ext cx="1908811" cy="68415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4" t="26083" r="12852" b="21367"/>
          <a:stretch/>
        </p:blipFill>
        <p:spPr>
          <a:xfrm>
            <a:off x="10579416" y="1746544"/>
            <a:ext cx="1475537" cy="83570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872" y="2813403"/>
            <a:ext cx="1491276" cy="85562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430" y="155406"/>
            <a:ext cx="751666" cy="781716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10306266" y="1021163"/>
            <a:ext cx="18857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МИНИСТЕРСТВО ОБРАЗОВАНИЯ И НАУКИ </a:t>
            </a:r>
          </a:p>
          <a:p>
            <a:pPr algn="ctr"/>
            <a:r>
              <a:rPr lang="ru-RU" sz="1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РЕСПУБЛИКИ ДАГЕСТАН</a:t>
            </a:r>
          </a:p>
        </p:txBody>
      </p:sp>
    </p:spTree>
    <p:extLst>
      <p:ext uri="{BB962C8B-B14F-4D97-AF65-F5344CB8AC3E}">
        <p14:creationId xmlns:p14="http://schemas.microsoft.com/office/powerpoint/2010/main" val="1071507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r="78345" b="20000"/>
          <a:stretch/>
        </p:blipFill>
        <p:spPr>
          <a:xfrm rot="10800000">
            <a:off x="10283189" y="14078"/>
            <a:ext cx="1908811" cy="68415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4" t="26083" r="12852" b="21367"/>
          <a:stretch/>
        </p:blipFill>
        <p:spPr>
          <a:xfrm>
            <a:off x="10579416" y="1746544"/>
            <a:ext cx="1475537" cy="83570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872" y="2813403"/>
            <a:ext cx="1491276" cy="85562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430" y="155406"/>
            <a:ext cx="751666" cy="781716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10306266" y="1021163"/>
            <a:ext cx="18857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МИНИСТЕРСТВО ОБРАЗОВАНИЯ И НАУКИ </a:t>
            </a:r>
          </a:p>
          <a:p>
            <a:pPr algn="ctr"/>
            <a:r>
              <a:rPr lang="ru-RU" sz="1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РЕСПУБЛИКИ ДАГЕСТАН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70114" y="155406"/>
            <a:ext cx="9341171" cy="510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ru-RU" sz="1600" b="1" dirty="0" smtClean="0">
                <a:solidFill>
                  <a:srgbClr val="0E5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«РАЗРАБОТКА УЧЕБНЫХ КУРСОВ ДЛЯ СОВЕРШЕНСТВОВАНИЯ ПРЕДМЕТНЫХ ЗНАНИЙ НА ПЛАТФОРМЕ АДАПТИВНОГО НЕЙРОСЕТЕВОГО ОБУЧЕНИЯ»</a:t>
            </a:r>
            <a:endParaRPr lang="ru-RU" sz="1600" b="1" dirty="0">
              <a:solidFill>
                <a:srgbClr val="0E50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2772" y="592094"/>
            <a:ext cx="97433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alt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ПРОЕКТ: </a:t>
            </a:r>
            <a:r>
              <a:rPr lang="ru-RU" sz="12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Руководитель </a:t>
            </a:r>
            <a:r>
              <a:rPr lang="ru-RU" sz="1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проекта: </a:t>
            </a:r>
            <a:r>
              <a:rPr lang="ru-RU" sz="12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Исабекова</a:t>
            </a:r>
            <a:r>
              <a:rPr lang="ru-RU" sz="1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Тамила </a:t>
            </a:r>
            <a:r>
              <a:rPr lang="ru-RU" sz="12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Илахидиновна</a:t>
            </a:r>
            <a:r>
              <a:rPr lang="ru-RU" sz="1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к.ф.-м.н., доцент, заведующий кафедрой прикладной математики и информатики ФГБОУ ВО «ДГТУ»</a:t>
            </a:r>
            <a:endParaRPr lang="ru-RU" sz="1200" dirty="0"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054" y="1103003"/>
            <a:ext cx="293914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финансовой поддержке гранта Главы Республики Дагестан, полученного в 2022 году</a:t>
            </a:r>
            <a:b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(распоряжение № 190-рг от 27 декабря 2022 года)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2773" y="1582511"/>
            <a:ext cx="3059472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900" b="1" kern="100" dirty="0">
                <a:solidFill>
                  <a:srgbClr val="0E5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ГРАНТА НА ПОДДЕРЖКУ ПЕДАГОГИЧЕСКИХ</a:t>
            </a:r>
            <a:r>
              <a:rPr lang="ru-RU" sz="900" b="1" dirty="0">
                <a:solidFill>
                  <a:srgbClr val="0E5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kern="100" dirty="0">
                <a:solidFill>
                  <a:srgbClr val="0E5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РАБОТНИКОВ ОБРАЗОВАТЕЛЬНЫХ УЧРЕЖДЕНИЙ,</a:t>
            </a:r>
            <a:r>
              <a:rPr lang="ru-RU" sz="900" b="1" dirty="0">
                <a:solidFill>
                  <a:srgbClr val="0E5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kern="100" dirty="0">
                <a:solidFill>
                  <a:srgbClr val="0E5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ВНЕДРЯЮЩИХ ИННОВАЦИОННЫЕ </a:t>
            </a:r>
            <a:r>
              <a:rPr lang="ru-RU" sz="900" b="1" kern="100" dirty="0" smtClean="0">
                <a:solidFill>
                  <a:srgbClr val="0E5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ТЕХНОЛОГИИ</a:t>
            </a:r>
            <a:endParaRPr lang="ru-RU" sz="900" b="1" i="1" dirty="0">
              <a:solidFill>
                <a:srgbClr val="0E50A2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1387" y="2339676"/>
            <a:ext cx="2939143" cy="2190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sz="800" b="1" u="sng" dirty="0" smtClean="0">
                <a:solidFill>
                  <a:srgbClr val="0E50A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ЦЕЛЬ ПРОЕКТА</a:t>
            </a:r>
            <a:r>
              <a:rPr lang="ru-RU" sz="800" b="1" u="sng" dirty="0">
                <a:solidFill>
                  <a:srgbClr val="0E50A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создать программу, формирующую учебные курсы, обеспечивающую обучение и реализацию метода синтеза и оценки сложности тестовых заданий на платформе адаптивного </a:t>
            </a:r>
            <a:r>
              <a:rPr lang="ru-RU" sz="900" dirty="0" err="1">
                <a:latin typeface="Arial" panose="020B0604020202020204" pitchFamily="34" charset="0"/>
                <a:cs typeface="Arial" panose="020B0604020202020204" pitchFamily="34" charset="0"/>
              </a:rPr>
              <a:t>нейросетевого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 обучения, а также повысить эффективность поэтапного усвоения учебного материала.</a:t>
            </a:r>
          </a:p>
          <a:p>
            <a:pPr algn="just">
              <a:spcAft>
                <a:spcPts val="1000"/>
              </a:spcAft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Проект разработан на основе популярного веб-</a:t>
            </a:r>
            <a:r>
              <a:rPr lang="ru-RU" sz="900" dirty="0" err="1">
                <a:latin typeface="Arial" panose="020B0604020202020204" pitchFamily="34" charset="0"/>
                <a:cs typeface="Arial" panose="020B0604020202020204" pitchFamily="34" charset="0"/>
              </a:rPr>
              <a:t>фреймворка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dirty="0" err="1">
                <a:latin typeface="Arial" panose="020B0604020202020204" pitchFamily="34" charset="0"/>
                <a:cs typeface="Arial" panose="020B0604020202020204" pitchFamily="34" charset="0"/>
              </a:rPr>
              <a:t>Django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, предназначенного для создания мощных и гибких веб-приложений. Основа проекта - </a:t>
            </a:r>
            <a:r>
              <a:rPr lang="ru-RU" sz="900" dirty="0" err="1">
                <a:latin typeface="Arial" panose="020B0604020202020204" pitchFamily="34" charset="0"/>
                <a:cs typeface="Arial" panose="020B0604020202020204" pitchFamily="34" charset="0"/>
              </a:rPr>
              <a:t>Python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 версии 3.10, что обеспечивает высокую производительность и удобство в использовании современных программных парадигм.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757507" y="1125556"/>
            <a:ext cx="2957378" cy="2935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ru-RU" sz="800" b="1" u="sng" dirty="0" smtClean="0">
                <a:solidFill>
                  <a:srgbClr val="0E50A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ЦЕЛЕВАЯ ПЛАТФОРМА:</a:t>
            </a:r>
            <a:r>
              <a:rPr lang="ru-RU" sz="800" b="1" dirty="0" smtClean="0">
                <a:solidFill>
                  <a:srgbClr val="0E50A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оптимизирован для работы на компьютерах и ноутбуках, что обеспечивает удобный доступ для пользователей, работающих в офисных и домашних условиях. 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Интерфейс приложения адаптирован для удобного просмотра и использования на больших экранах, что позволяет эффективно работать с данными и функционалом приложения.</a:t>
            </a:r>
          </a:p>
          <a:p>
            <a:pPr algn="just">
              <a:spcAft>
                <a:spcPts val="1000"/>
              </a:spcAft>
            </a:pPr>
            <a:r>
              <a:rPr lang="ru-RU" sz="800" b="1" u="sng" dirty="0">
                <a:solidFill>
                  <a:srgbClr val="0E50A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Модель базы</a:t>
            </a:r>
            <a:r>
              <a:rPr lang="ru-RU" sz="800" b="1" dirty="0">
                <a:solidFill>
                  <a:srgbClr val="0E50A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данных представляет собой комплексную систему для управления учебным процессом, включая трекинг успеваемости студентов, организацию учебных материалов и проведение оценочных мероприятий. Каждая сущность тщательно спланирована для обеспечения максимальной функциональности и гибкости приложения.  В системе делается упор на настройку трудности, последовательности и содержания учебных материалов.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772070" y="5090819"/>
            <a:ext cx="8699967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040" y="4060719"/>
            <a:ext cx="2802921" cy="1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010337" y="1166365"/>
            <a:ext cx="30540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Основным 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требованием к разработанной системе являлось ее интеллектуальность, достигающаяся за счет организации адаптивности процесса 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тестирования. 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7092125" y="247554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601" y="1841765"/>
            <a:ext cx="1519391" cy="91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18834041" y="2525249"/>
            <a:ext cx="364114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164" y="1836018"/>
            <a:ext cx="1521122" cy="90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6944829" y="2799532"/>
            <a:ext cx="3119525" cy="1190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Преимущества такой системы включают повышение мотивации студентов, улучшение качества обучения и эффективность использования времени. </a:t>
            </a:r>
          </a:p>
          <a:p>
            <a:pPr algn="just">
              <a:spcAft>
                <a:spcPts val="1000"/>
              </a:spcAft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В целом, адаптивная система обучения представляет собой перспективный инструмент, способствующий более эффективному и индивидуальному обучению студентов.</a:t>
            </a:r>
          </a:p>
        </p:txBody>
      </p:sp>
      <p:pic>
        <p:nvPicPr>
          <p:cNvPr id="1032" name="Рисунок 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325" y="3829202"/>
            <a:ext cx="1333665" cy="114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6858051" y="5005201"/>
            <a:ext cx="3175520" cy="1605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sz="800" b="1" u="sng" dirty="0" smtClean="0">
                <a:solidFill>
                  <a:srgbClr val="0E50A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ПРАКТИЧЕСКАЯ ЗНАЧИМОСТЬ:</a:t>
            </a:r>
            <a:r>
              <a:rPr lang="ru-RU" sz="800" b="1" dirty="0" smtClean="0">
                <a:solidFill>
                  <a:srgbClr val="0E50A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может быть реализован в любых образовательных организациях с целью достижения нового качества образования, а также для выполнения основных требований модернизации российского образования.</a:t>
            </a:r>
          </a:p>
          <a:p>
            <a:pPr algn="just">
              <a:spcAft>
                <a:spcPts val="1000"/>
              </a:spcAft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Разработана и внедрена компьютерная обучающая система, которая способствует приобретению более глубоких и прочных знаний, развитию творческого мышления и способностей обучающихся, формированию у них 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мотиваций.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283900" y="6512609"/>
            <a:ext cx="1755609" cy="2301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47650" algn="just">
              <a:lnSpc>
                <a:spcPct val="120000"/>
              </a:lnSpc>
              <a:spcAft>
                <a:spcPts val="1000"/>
              </a:spcAft>
            </a:pPr>
            <a:r>
              <a:rPr lang="en-US" sz="800" b="1" u="sng" dirty="0">
                <a:solidFill>
                  <a:srgbClr val="0E50A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E-mail: </a:t>
            </a:r>
            <a:r>
              <a:rPr lang="en-US" sz="800" b="1" u="sng" dirty="0">
                <a:solidFill>
                  <a:srgbClr val="0E50A2"/>
                </a:solidFill>
                <a:latin typeface="Arial Black" panose="020B0A04020102020204" pitchFamily="34" charset="0"/>
                <a:cs typeface="Arial" panose="020B0604020202020204" pitchFamily="34" charset="0"/>
                <a:hlinkClick r:id="rId11"/>
              </a:rPr>
              <a:t>mila775@mail.ru</a:t>
            </a:r>
            <a:endParaRPr lang="ru-RU" sz="800" b="1" u="sng" dirty="0">
              <a:solidFill>
                <a:srgbClr val="0E50A2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81387" y="4582512"/>
            <a:ext cx="29438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sz="800" b="1" u="sng" dirty="0" smtClean="0">
                <a:solidFill>
                  <a:srgbClr val="0E50A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PYTHON 3.10: 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Современная 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версия </a:t>
            </a:r>
            <a:r>
              <a:rPr lang="ru-RU" sz="900" dirty="0" err="1">
                <a:latin typeface="Arial" panose="020B0604020202020204" pitchFamily="34" charset="0"/>
                <a:cs typeface="Arial" panose="020B0604020202020204" pitchFamily="34" charset="0"/>
              </a:rPr>
              <a:t>Python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 обеспечивает улучшенные функциональные возможности и более эффективную работу с кодом, включая новые синтаксические конструкции, улучшенные типы данных и усовершенствованные методы обработки ошибок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93817" y="5604019"/>
            <a:ext cx="2926713" cy="1074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ru-RU" sz="800" b="1" u="sng" dirty="0" smtClean="0">
                <a:solidFill>
                  <a:srgbClr val="0E50A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PYTHON 3.10:</a:t>
            </a:r>
            <a:r>
              <a:rPr lang="ru-RU" sz="800" b="1" dirty="0" smtClean="0">
                <a:solidFill>
                  <a:srgbClr val="0E50A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Современная 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версия </a:t>
            </a:r>
            <a:r>
              <a:rPr lang="ru-RU" sz="900" dirty="0" err="1">
                <a:latin typeface="Arial" panose="020B0604020202020204" pitchFamily="34" charset="0"/>
                <a:cs typeface="Arial" panose="020B0604020202020204" pitchFamily="34" charset="0"/>
              </a:rPr>
              <a:t>Python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 обеспечивает улучшенные функциональные возможности и более эффективную работу с кодом, включая новые синтаксические конструкции, улучшенные типы данных и усовершенствованные методы обработки ошибок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772070" y="5825939"/>
            <a:ext cx="283636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Автоматизированная система обеспечивает инфраструктурную платформу, которая предлагает алгоритмы </a:t>
            </a:r>
            <a:r>
              <a:rPr lang="ru-RU" sz="900" dirty="0" err="1">
                <a:latin typeface="Arial" panose="020B0604020202020204" pitchFamily="34" charset="0"/>
                <a:cs typeface="Arial" panose="020B0604020202020204" pitchFamily="34" charset="0"/>
              </a:rPr>
              <a:t>адаптирования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 учебного материала и помогает создавать уникальные персонализированные гибкие курсы обучения. </a:t>
            </a:r>
          </a:p>
        </p:txBody>
      </p:sp>
    </p:spTree>
    <p:extLst>
      <p:ext uri="{BB962C8B-B14F-4D97-AF65-F5344CB8AC3E}">
        <p14:creationId xmlns:p14="http://schemas.microsoft.com/office/powerpoint/2010/main" val="3508689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r="78345" b="20000"/>
          <a:stretch/>
        </p:blipFill>
        <p:spPr>
          <a:xfrm rot="10800000">
            <a:off x="10283189" y="14078"/>
            <a:ext cx="1908811" cy="68415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4" t="26083" r="12852" b="21367"/>
          <a:stretch/>
        </p:blipFill>
        <p:spPr>
          <a:xfrm>
            <a:off x="10579416" y="1746544"/>
            <a:ext cx="1475537" cy="83570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872" y="2813403"/>
            <a:ext cx="1491276" cy="855627"/>
          </a:xfrm>
          <a:prstGeom prst="rect">
            <a:avLst/>
          </a:prstGeom>
        </p:spPr>
      </p:pic>
      <p:pic>
        <p:nvPicPr>
          <p:cNvPr id="17" name="Рисунок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1"/>
          <a:stretch>
            <a:fillRect/>
          </a:stretch>
        </p:blipFill>
        <p:spPr bwMode="auto">
          <a:xfrm>
            <a:off x="6575340" y="7679532"/>
            <a:ext cx="3014662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691" y="1260336"/>
            <a:ext cx="2406531" cy="1804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609" y="1260336"/>
            <a:ext cx="2406154" cy="180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2"/>
          <p:cNvSpPr>
            <a:spLocks noChangeArrowheads="1"/>
          </p:cNvSpPr>
          <p:nvPr/>
        </p:nvSpPr>
        <p:spPr bwMode="auto">
          <a:xfrm>
            <a:off x="-10785" y="244805"/>
            <a:ext cx="10532872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indent="358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b="1" dirty="0">
                <a:solidFill>
                  <a:srgbClr val="0E50A2"/>
                </a:solidFill>
              </a:rPr>
              <a:t> </a:t>
            </a:r>
            <a:r>
              <a:rPr lang="ru-RU" altLang="ru-RU" sz="1600" b="1" dirty="0">
                <a:solidFill>
                  <a:srgbClr val="0E50A2"/>
                </a:solidFill>
              </a:rPr>
              <a:t>ПРОЕКТ: </a:t>
            </a:r>
            <a:r>
              <a:rPr lang="ru-RU" sz="1600" b="1" dirty="0">
                <a:solidFill>
                  <a:srgbClr val="0E50A2"/>
                </a:solidFill>
              </a:rPr>
              <a:t>ШКОЛА ЛИЧНОСТНОГО </a:t>
            </a:r>
            <a:r>
              <a:rPr lang="ru-RU" sz="1600" b="1" dirty="0" smtClean="0">
                <a:solidFill>
                  <a:srgbClr val="0E50A2"/>
                </a:solidFill>
              </a:rPr>
              <a:t>РАЗВИТИЯ «СОЛНЕЧНЫЙ </a:t>
            </a:r>
            <a:r>
              <a:rPr lang="ru-RU" sz="1600" b="1" dirty="0">
                <a:solidFill>
                  <a:srgbClr val="0E50A2"/>
                </a:solidFill>
              </a:rPr>
              <a:t>БЕРЕГ - ТЕРРИТОРИЯ УСПЕХА</a:t>
            </a:r>
            <a:r>
              <a:rPr lang="ru-RU" altLang="ru-RU" sz="1600" b="1" dirty="0">
                <a:solidFill>
                  <a:srgbClr val="0E50A2"/>
                </a:solidFill>
              </a:rPr>
              <a:t>» </a:t>
            </a:r>
          </a:p>
        </p:txBody>
      </p:sp>
      <p:sp>
        <p:nvSpPr>
          <p:cNvPr id="22" name="Прямоугольник 3"/>
          <p:cNvSpPr>
            <a:spLocks noChangeArrowheads="1"/>
          </p:cNvSpPr>
          <p:nvPr/>
        </p:nvSpPr>
        <p:spPr bwMode="auto">
          <a:xfrm>
            <a:off x="420641" y="1112843"/>
            <a:ext cx="4449989" cy="247760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indent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100" b="1" dirty="0" smtClean="0"/>
          </a:p>
          <a:p>
            <a:pPr indent="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u="sng" dirty="0" smtClean="0">
                <a:solidFill>
                  <a:srgbClr val="0E50A2"/>
                </a:solidFill>
                <a:latin typeface="Arial Black" panose="020B0A04020102020204" pitchFamily="34" charset="0"/>
              </a:rPr>
              <a:t>УНИКАЛЬНОСТЬ И АКТУАЛЬНОСТЬ ПРОЕКТА:</a:t>
            </a:r>
          </a:p>
          <a:p>
            <a:pPr indent="182563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/>
              <a:t> Не </a:t>
            </a:r>
            <a:r>
              <a:rPr lang="ru-RU" sz="1200" b="1" dirty="0"/>
              <a:t>менее 150 </a:t>
            </a:r>
            <a:r>
              <a:rPr lang="ru-RU" sz="1200" b="1" dirty="0" smtClean="0"/>
              <a:t>школьников – участников Проекта </a:t>
            </a:r>
            <a:r>
              <a:rPr lang="ru-RU" sz="1200" b="1" dirty="0"/>
              <a:t>прошли обучение и </a:t>
            </a:r>
            <a:r>
              <a:rPr lang="ru-RU" sz="1200" b="1" dirty="0" smtClean="0"/>
              <a:t>апробировали </a:t>
            </a:r>
            <a:r>
              <a:rPr lang="ru-RU" sz="1200" b="1" dirty="0"/>
              <a:t>актуальные </a:t>
            </a:r>
            <a:r>
              <a:rPr lang="ru-RU" sz="1200" b="1" dirty="0" err="1"/>
              <a:t>soft-skills</a:t>
            </a:r>
            <a:r>
              <a:rPr lang="ru-RU" sz="1200" b="1" dirty="0"/>
              <a:t> навыки в рамках </a:t>
            </a:r>
            <a:r>
              <a:rPr lang="ru-RU" sz="1200" b="1" dirty="0" smtClean="0"/>
              <a:t>тренингов личностного роста, конкурсных </a:t>
            </a:r>
            <a:r>
              <a:rPr lang="ru-RU" sz="1200" b="1" dirty="0"/>
              <a:t>заданий, обмена опытом и презентациями </a:t>
            </a:r>
            <a:r>
              <a:rPr lang="ru-RU" sz="1200" b="1" dirty="0" smtClean="0"/>
              <a:t>результатов творческой </a:t>
            </a:r>
            <a:r>
              <a:rPr lang="ru-RU" sz="1200" b="1" dirty="0"/>
              <a:t>деятельности. </a:t>
            </a:r>
            <a:endParaRPr lang="ru-RU" sz="1200" b="1" dirty="0" smtClean="0"/>
          </a:p>
          <a:p>
            <a:pPr indent="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/>
              <a:t>Нам удалось </a:t>
            </a:r>
            <a:r>
              <a:rPr lang="ru-RU" sz="1200" b="1" dirty="0"/>
              <a:t>научить  молодых людей строить здоровые отношения, отстаивать свою точку зрения, принимать решения, быть  коммуникабельными и креативными, уметь управлять временем и работать в команде, брать на себя ответственность и доводить дело до </a:t>
            </a:r>
            <a:r>
              <a:rPr lang="ru-RU" sz="1200" b="1" dirty="0" smtClean="0"/>
              <a:t>конца!</a:t>
            </a:r>
            <a:endParaRPr lang="ru-RU" sz="1200" b="1" dirty="0"/>
          </a:p>
        </p:txBody>
      </p:sp>
      <p:sp>
        <p:nvSpPr>
          <p:cNvPr id="23" name="Прямоугольник 4"/>
          <p:cNvSpPr>
            <a:spLocks noChangeArrowheads="1"/>
          </p:cNvSpPr>
          <p:nvPr/>
        </p:nvSpPr>
        <p:spPr bwMode="auto">
          <a:xfrm>
            <a:off x="5007677" y="3206248"/>
            <a:ext cx="5027538" cy="270843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indent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0" algn="just">
              <a:defRPr/>
            </a:pPr>
            <a:r>
              <a:rPr lang="ru-RU" altLang="ru-RU" sz="1200" b="1" u="sng" dirty="0" smtClean="0">
                <a:solidFill>
                  <a:srgbClr val="0E50A2"/>
                </a:solidFill>
                <a:latin typeface="Arial Black" panose="020B0A04020102020204" pitchFamily="34" charset="0"/>
              </a:rPr>
              <a:t>ОСНОВНЫЕ РЕЗУЛЬТАТЫ РЕАЛИЗАЦИИ ПРОЕКТА:</a:t>
            </a:r>
          </a:p>
          <a:p>
            <a:pPr indent="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/>
              <a:t>   -</a:t>
            </a:r>
            <a:r>
              <a:rPr lang="ru-RU" sz="1200" b="1" dirty="0" smtClean="0"/>
              <a:t>Разработана программа развития </a:t>
            </a:r>
            <a:r>
              <a:rPr lang="en-US" sz="1200" b="1" dirty="0" smtClean="0"/>
              <a:t>s</a:t>
            </a:r>
            <a:r>
              <a:rPr lang="ru-RU" sz="1200" b="1" dirty="0" err="1" smtClean="0"/>
              <a:t>oftskills</a:t>
            </a:r>
            <a:r>
              <a:rPr lang="ru-RU" sz="1200" b="1" dirty="0" smtClean="0"/>
              <a:t> навыков для школьников, которая </a:t>
            </a:r>
            <a:r>
              <a:rPr lang="ru-RU" sz="1200" b="1" dirty="0"/>
              <a:t>сможет использоваться в </a:t>
            </a:r>
            <a:r>
              <a:rPr lang="ru-RU" sz="1200" b="1" dirty="0" smtClean="0"/>
              <a:t>дальнейшем;</a:t>
            </a:r>
          </a:p>
          <a:p>
            <a:pPr indent="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/>
              <a:t> </a:t>
            </a:r>
            <a:r>
              <a:rPr lang="ru-RU" sz="1200" b="1" dirty="0" smtClean="0"/>
              <a:t>  - Создан </a:t>
            </a:r>
            <a:r>
              <a:rPr lang="ru-RU" sz="1200" b="1" dirty="0"/>
              <a:t>образовательный </a:t>
            </a:r>
            <a:r>
              <a:rPr lang="ru-RU" sz="1200" b="1" dirty="0" smtClean="0"/>
              <a:t>сайт Проекта (</a:t>
            </a:r>
            <a:r>
              <a:rPr lang="ru-RU" sz="1200" b="1" dirty="0" err="1" smtClean="0"/>
              <a:t>softskills</a:t>
            </a:r>
            <a:r>
              <a:rPr lang="ru-RU" sz="1200" b="1" dirty="0" smtClean="0"/>
              <a:t> 05.ru) </a:t>
            </a:r>
            <a:r>
              <a:rPr lang="ru-RU" sz="1200" b="1" dirty="0"/>
              <a:t>как открытая </a:t>
            </a:r>
            <a:r>
              <a:rPr lang="ru-RU" sz="1200" b="1" dirty="0" smtClean="0"/>
              <a:t>публичная информационная </a:t>
            </a:r>
            <a:r>
              <a:rPr lang="ru-RU" sz="1200" b="1" dirty="0"/>
              <a:t>площадка с обширным теоретическим и практическим материалом по </a:t>
            </a:r>
            <a:r>
              <a:rPr lang="ru-RU" sz="1200" b="1" dirty="0" smtClean="0"/>
              <a:t>личностному развитию школьников; </a:t>
            </a:r>
          </a:p>
          <a:p>
            <a:pPr indent="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/>
              <a:t>   - Подготовлены </a:t>
            </a:r>
            <a:r>
              <a:rPr lang="ru-RU" sz="1200" b="1" dirty="0"/>
              <a:t>рекомендации для школ </a:t>
            </a:r>
            <a:r>
              <a:rPr lang="ru-RU" sz="1200" b="1" dirty="0" smtClean="0"/>
              <a:t>по </a:t>
            </a:r>
            <a:r>
              <a:rPr lang="ru-RU" sz="1200" b="1" dirty="0"/>
              <a:t>созданию клубов личностного роста на основе опыта </a:t>
            </a:r>
            <a:r>
              <a:rPr lang="ru-RU" sz="1200" b="1" dirty="0" smtClean="0"/>
              <a:t>Проекта; </a:t>
            </a:r>
          </a:p>
          <a:p>
            <a:pPr indent="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/>
              <a:t>    - Лучшие </a:t>
            </a:r>
            <a:r>
              <a:rPr lang="ru-RU" sz="1200" b="1" dirty="0"/>
              <a:t>участники проекта </a:t>
            </a:r>
            <a:r>
              <a:rPr lang="ru-RU" sz="1200" b="1" dirty="0" smtClean="0"/>
              <a:t>получили возможность </a:t>
            </a:r>
            <a:r>
              <a:rPr lang="ru-RU" sz="1200" b="1" dirty="0"/>
              <a:t>руководить школьными клубами личностного </a:t>
            </a:r>
            <a:r>
              <a:rPr lang="ru-RU" sz="1200" b="1" dirty="0" smtClean="0"/>
              <a:t>роста;</a:t>
            </a:r>
          </a:p>
          <a:p>
            <a:pPr indent="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/>
              <a:t>   - На </a:t>
            </a:r>
            <a:r>
              <a:rPr lang="ru-RU" sz="1200" b="1" dirty="0"/>
              <a:t>базе Социального факультета ДГУ создан </a:t>
            </a:r>
            <a:r>
              <a:rPr lang="ru-RU" sz="1200" b="1" dirty="0" err="1"/>
              <a:t>тренинговый</a:t>
            </a:r>
            <a:r>
              <a:rPr lang="ru-RU" sz="1200" b="1" dirty="0"/>
              <a:t> центр для реализации более масштабных проектов в области </a:t>
            </a:r>
            <a:r>
              <a:rPr lang="en-US" sz="1200" b="1" dirty="0"/>
              <a:t>s</a:t>
            </a:r>
            <a:r>
              <a:rPr lang="ru-RU" sz="1200" b="1" dirty="0" err="1" smtClean="0"/>
              <a:t>oftskills</a:t>
            </a:r>
            <a:r>
              <a:rPr lang="ru-RU" sz="1200" b="1" dirty="0" smtClean="0"/>
              <a:t>.</a:t>
            </a:r>
            <a:endParaRPr lang="ru-RU" sz="1400" i="1" dirty="0">
              <a:ea typeface="Calibri" panose="020F0502020204030204" pitchFamily="34" charset="0"/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91"/>
          <a:stretch/>
        </p:blipFill>
        <p:spPr bwMode="auto">
          <a:xfrm>
            <a:off x="515937" y="3590444"/>
            <a:ext cx="1936192" cy="294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70" t="14993" r="1970" b="7013"/>
          <a:stretch/>
        </p:blipFill>
        <p:spPr bwMode="auto">
          <a:xfrm>
            <a:off x="2621991" y="3590444"/>
            <a:ext cx="2137712" cy="2958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420641" y="588704"/>
            <a:ext cx="48244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Руководитель проекта: </a:t>
            </a: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Абдулаева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З.З.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430" y="155406"/>
            <a:ext cx="751666" cy="781716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10306266" y="1021163"/>
            <a:ext cx="18857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МИНИСТЕРСТВО ОБРАЗОВАНИЯ И НАУКИ </a:t>
            </a:r>
          </a:p>
          <a:p>
            <a:pPr algn="ctr"/>
            <a:r>
              <a:rPr lang="ru-RU" sz="1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РЕСПУБЛИКИ ДАГЕСТАН</a:t>
            </a:r>
          </a:p>
        </p:txBody>
      </p:sp>
    </p:spTree>
    <p:extLst>
      <p:ext uri="{BB962C8B-B14F-4D97-AF65-F5344CB8AC3E}">
        <p14:creationId xmlns:p14="http://schemas.microsoft.com/office/powerpoint/2010/main" val="22309091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0" y="0"/>
            <a:ext cx="12192000" cy="684154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405503" y="1760576"/>
            <a:ext cx="91196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 </a:t>
            </a:r>
            <a:r>
              <a:rPr lang="ru-RU" sz="4000" b="1" dirty="0" smtClean="0">
                <a:solidFill>
                  <a:srgbClr val="11558E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ИЗДАТЕЛЬСКИЕ ПРОЕКТЫ </a:t>
            </a:r>
          </a:p>
          <a:p>
            <a:pPr algn="ctr"/>
            <a:r>
              <a:rPr lang="ru-RU" sz="4000" b="1" dirty="0" smtClean="0">
                <a:solidFill>
                  <a:srgbClr val="11558E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ОБЛАСТИ ОБРАЗОВАНИЯ</a:t>
            </a:r>
            <a:endParaRPr lang="ru-RU" sz="4000" b="1" dirty="0">
              <a:solidFill>
                <a:srgbClr val="11558E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4" t="26083" r="12852" b="21367"/>
          <a:stretch/>
        </p:blipFill>
        <p:spPr>
          <a:xfrm>
            <a:off x="5225360" y="506361"/>
            <a:ext cx="1670819" cy="9463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07" y="506361"/>
            <a:ext cx="1505682" cy="8638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16148" t="11333" r="15408" b="18000"/>
          <a:stretch/>
        </p:blipFill>
        <p:spPr>
          <a:xfrm>
            <a:off x="3362146" y="3230534"/>
            <a:ext cx="2447720" cy="3369589"/>
          </a:xfrm>
          <a:prstGeom prst="rect">
            <a:avLst/>
          </a:prstGeom>
          <a:ln w="38100">
            <a:solidFill>
              <a:srgbClr val="0E50A2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t="1750" r="4126"/>
          <a:stretch/>
        </p:blipFill>
        <p:spPr>
          <a:xfrm>
            <a:off x="6199037" y="3230534"/>
            <a:ext cx="2445536" cy="3369589"/>
          </a:xfrm>
          <a:prstGeom prst="rect">
            <a:avLst/>
          </a:prstGeom>
          <a:ln w="38100">
            <a:solidFill>
              <a:srgbClr val="0E50A2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224" y="506361"/>
            <a:ext cx="830684" cy="86389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954098" y="1422022"/>
            <a:ext cx="30685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МИНИСТЕРСТВО ОБРАЗОВАНИЯ И НАУКИ </a:t>
            </a:r>
          </a:p>
          <a:p>
            <a:pPr algn="ctr"/>
            <a:r>
              <a:rPr lang="ru-RU" sz="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РЕСПУБЛИКИ ДАГЕСТАН</a:t>
            </a:r>
          </a:p>
        </p:txBody>
      </p:sp>
    </p:spTree>
    <p:extLst>
      <p:ext uri="{BB962C8B-B14F-4D97-AF65-F5344CB8AC3E}">
        <p14:creationId xmlns:p14="http://schemas.microsoft.com/office/powerpoint/2010/main" val="2327331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0" y="16459"/>
            <a:ext cx="12192000" cy="684154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405503" y="1653344"/>
            <a:ext cx="91196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 </a:t>
            </a:r>
            <a:r>
              <a:rPr lang="ru-RU" sz="4000" b="1" dirty="0" smtClean="0">
                <a:solidFill>
                  <a:srgbClr val="11558E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ИЗДАТЕЛЬСКИЕ ПРОЕКТЫ </a:t>
            </a:r>
          </a:p>
          <a:p>
            <a:pPr algn="ctr"/>
            <a:r>
              <a:rPr lang="ru-RU" sz="4000" b="1" dirty="0" smtClean="0">
                <a:solidFill>
                  <a:srgbClr val="11558E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ОБЛАСТИ НАУКИ </a:t>
            </a:r>
            <a:endParaRPr lang="ru-RU" sz="4000" b="1" dirty="0">
              <a:solidFill>
                <a:srgbClr val="11558E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9260" t="11166" r="12296" b="14501"/>
          <a:stretch/>
        </p:blipFill>
        <p:spPr>
          <a:xfrm>
            <a:off x="668184" y="3166110"/>
            <a:ext cx="2382873" cy="3450524"/>
          </a:xfrm>
          <a:prstGeom prst="rect">
            <a:avLst/>
          </a:prstGeom>
          <a:ln w="38100">
            <a:solidFill>
              <a:srgbClr val="0E50A2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4815" t="15500" r="14518" b="10833"/>
          <a:stretch/>
        </p:blipFill>
        <p:spPr>
          <a:xfrm>
            <a:off x="3303270" y="3166110"/>
            <a:ext cx="2482504" cy="3450524"/>
          </a:xfrm>
          <a:prstGeom prst="rect">
            <a:avLst/>
          </a:prstGeom>
          <a:ln w="38100">
            <a:solidFill>
              <a:srgbClr val="0E50A2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2148" t="7667" r="8000" b="9333"/>
          <a:stretch/>
        </p:blipFill>
        <p:spPr>
          <a:xfrm>
            <a:off x="6037987" y="3166110"/>
            <a:ext cx="2489736" cy="3450524"/>
          </a:xfrm>
          <a:prstGeom prst="rect">
            <a:avLst/>
          </a:prstGeom>
          <a:ln w="38100">
            <a:solidFill>
              <a:srgbClr val="0E50A2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l="27037" t="27834" r="25851" b="24665"/>
          <a:stretch/>
        </p:blipFill>
        <p:spPr>
          <a:xfrm>
            <a:off x="8779936" y="3166110"/>
            <a:ext cx="2566706" cy="3450524"/>
          </a:xfrm>
          <a:prstGeom prst="rect">
            <a:avLst/>
          </a:prstGeom>
          <a:ln w="38100">
            <a:solidFill>
              <a:srgbClr val="0E50A2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4" t="26083" r="12852" b="21367"/>
          <a:stretch/>
        </p:blipFill>
        <p:spPr>
          <a:xfrm>
            <a:off x="4959962" y="423949"/>
            <a:ext cx="1670819" cy="94630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509" y="423949"/>
            <a:ext cx="1505682" cy="86389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826" y="423949"/>
            <a:ext cx="830684" cy="86389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688700" y="1339610"/>
            <a:ext cx="30685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МИНИСТЕРСТВО ОБРАЗОВАНИЯ И НАУКИ </a:t>
            </a:r>
          </a:p>
          <a:p>
            <a:pPr algn="ctr"/>
            <a:r>
              <a:rPr lang="ru-RU" sz="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РЕСПУБЛИКИ ДАГЕСТАН</a:t>
            </a:r>
          </a:p>
        </p:txBody>
      </p:sp>
    </p:spTree>
    <p:extLst>
      <p:ext uri="{BB962C8B-B14F-4D97-AF65-F5344CB8AC3E}">
        <p14:creationId xmlns:p14="http://schemas.microsoft.com/office/powerpoint/2010/main" val="2176724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r="78345" b="20000"/>
          <a:stretch/>
        </p:blipFill>
        <p:spPr>
          <a:xfrm rot="10800000">
            <a:off x="10283189" y="14078"/>
            <a:ext cx="1908811" cy="68415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4" t="26083" r="12852" b="21367"/>
          <a:stretch/>
        </p:blipFill>
        <p:spPr>
          <a:xfrm>
            <a:off x="10579416" y="1746544"/>
            <a:ext cx="1475537" cy="83570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872" y="2813403"/>
            <a:ext cx="1491276" cy="855627"/>
          </a:xfrm>
          <a:prstGeom prst="rect">
            <a:avLst/>
          </a:prstGeom>
        </p:spPr>
      </p:pic>
      <p:pic>
        <p:nvPicPr>
          <p:cNvPr id="17" name="Рисунок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74" b="16909"/>
          <a:stretch/>
        </p:blipFill>
        <p:spPr bwMode="auto">
          <a:xfrm>
            <a:off x="493713" y="5172440"/>
            <a:ext cx="3362848" cy="1659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430" y="155406"/>
            <a:ext cx="751666" cy="781716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10306266" y="1021163"/>
            <a:ext cx="18857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МИНИСТЕРСТВО ОБРАЗОВАНИЯ И НАУКИ </a:t>
            </a:r>
          </a:p>
          <a:p>
            <a:pPr algn="ctr"/>
            <a:r>
              <a:rPr lang="ru-RU" sz="1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РЕСПУБЛИКИ ДАГЕСТАН</a:t>
            </a:r>
          </a:p>
        </p:txBody>
      </p:sp>
      <p:sp>
        <p:nvSpPr>
          <p:cNvPr id="29" name="Прямоугольник 1"/>
          <p:cNvSpPr>
            <a:spLocks noChangeArrowheads="1"/>
          </p:cNvSpPr>
          <p:nvPr/>
        </p:nvSpPr>
        <p:spPr bwMode="auto">
          <a:xfrm>
            <a:off x="427561" y="-282907"/>
            <a:ext cx="9013620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indent="358775"/>
            <a:endParaRPr lang="ru-RU" altLang="ru-RU" sz="1600" b="1" dirty="0">
              <a:solidFill>
                <a:srgbClr val="0E50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58775"/>
            <a:endParaRPr lang="ru-RU" altLang="ru-RU" sz="1600" b="1" dirty="0">
              <a:solidFill>
                <a:srgbClr val="0E50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sz="1600" b="1" dirty="0">
                <a:solidFill>
                  <a:srgbClr val="0E5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МУНИЦИПАЛЬНОЕ БЮДЖЕТНОЕ ДОШКОЛЬНОЕ ОБРАЗОВАТЕЛЬНОЕ УЧРЕЖДЕНИЕ </a:t>
            </a:r>
          </a:p>
          <a:p>
            <a:r>
              <a:rPr lang="ru-RU" altLang="ru-RU" sz="1600" b="1" dirty="0">
                <a:solidFill>
                  <a:srgbClr val="0E5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«ЦЕНТР РАЗВИТИЯ РЕБЕНКА-ДЕТСКИЙ САД №29 «ДЕЛЬФИНЧИК», г. КАСПИЙСК, </a:t>
            </a:r>
            <a:r>
              <a:rPr lang="ru-RU" altLang="ru-RU" sz="1600" b="1" dirty="0" smtClean="0">
                <a:solidFill>
                  <a:srgbClr val="0E5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РД</a:t>
            </a:r>
            <a:endParaRPr lang="ru-RU" altLang="ru-RU" sz="1600" b="1" dirty="0">
              <a:solidFill>
                <a:srgbClr val="0E50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"/>
          <p:cNvSpPr>
            <a:spLocks noChangeArrowheads="1"/>
          </p:cNvSpPr>
          <p:nvPr/>
        </p:nvSpPr>
        <p:spPr bwMode="auto">
          <a:xfrm>
            <a:off x="427561" y="546264"/>
            <a:ext cx="6858000" cy="80021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indent="358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defRPr/>
            </a:pPr>
            <a:r>
              <a:rPr lang="ru-RU" altLang="ru-RU" sz="1600" dirty="0"/>
              <a:t>ПРОЕКТ: «Интерактивная песочница в соляной комнате для развития и укрепления здоровья детей в детском саду» </a:t>
            </a:r>
          </a:p>
        </p:txBody>
      </p:sp>
      <p:sp>
        <p:nvSpPr>
          <p:cNvPr id="31" name="Прямоугольник 3"/>
          <p:cNvSpPr>
            <a:spLocks noChangeArrowheads="1"/>
          </p:cNvSpPr>
          <p:nvPr/>
        </p:nvSpPr>
        <p:spPr bwMode="auto">
          <a:xfrm>
            <a:off x="4088970" y="1285100"/>
            <a:ext cx="5920843" cy="152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49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ru-RU" altLang="ru-RU" sz="1100" b="1" dirty="0"/>
          </a:p>
          <a:p>
            <a:pPr indent="0"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ru-RU" altLang="ru-RU" sz="1100" b="1" u="sng" dirty="0">
                <a:solidFill>
                  <a:srgbClr val="0E50A2"/>
                </a:solidFill>
                <a:latin typeface="Arial Black" panose="020B0A04020102020204" pitchFamily="34" charset="0"/>
              </a:rPr>
              <a:t>ЦЕЛЬ ПРОЕКТА</a:t>
            </a:r>
            <a:r>
              <a:rPr lang="ru-RU" altLang="ru-RU" sz="1100" b="1" u="sng" dirty="0" smtClean="0">
                <a:solidFill>
                  <a:srgbClr val="0E50A2"/>
                </a:solidFill>
              </a:rPr>
              <a:t>:</a:t>
            </a:r>
            <a:r>
              <a:rPr lang="ru-RU" altLang="ru-RU" sz="1100" b="1" dirty="0" smtClean="0">
                <a:solidFill>
                  <a:srgbClr val="0E50A2"/>
                </a:solidFill>
              </a:rPr>
              <a:t> </a:t>
            </a:r>
            <a:r>
              <a:rPr lang="ru-RU" altLang="ru-RU" sz="1100" dirty="0" smtClean="0"/>
              <a:t>создание </a:t>
            </a:r>
            <a:r>
              <a:rPr lang="ru-RU" altLang="ru-RU" sz="1100" dirty="0"/>
              <a:t>условий, направленные на снижение степени заболеваемости и повышение иммунитета детей дошкольного возраста, посредством прохождения оздоровительных процедур в соляной пещере. </a:t>
            </a:r>
          </a:p>
          <a:p>
            <a:pPr indent="0"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ru-RU" altLang="ru-RU" sz="1100" dirty="0"/>
              <a:t>Организация предметно-развивающей среды, учебно-методическое сопровождение и окружающее ребенка пространства таким образом, чтобы использование подвижных обучающих игр проводилось с использованием Интерактивной песочницы в соляной комнате. </a:t>
            </a:r>
            <a:endParaRPr lang="ru-RU" altLang="ru-RU" sz="1100" dirty="0">
              <a:ea typeface="Calibri" panose="020F0502020204030204" pitchFamily="34" charset="0"/>
            </a:endParaRPr>
          </a:p>
        </p:txBody>
      </p:sp>
      <p:pic>
        <p:nvPicPr>
          <p:cNvPr id="32" name="Picture 9" descr="C:\Users\1\Desktop\photo_2023-12-06_16-01-3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8"/>
          <a:stretch/>
        </p:blipFill>
        <p:spPr bwMode="auto">
          <a:xfrm>
            <a:off x="2254375" y="1424270"/>
            <a:ext cx="1584912" cy="175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0" descr="C:\Users\1\Desktop\photo_2023-12-06_16-01-5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1424271"/>
            <a:ext cx="1653011" cy="175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C:\Users\1\Desktop\photo_2023-12-06_15-59-3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722" y="2787442"/>
            <a:ext cx="184308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C:\Users\1\Desktop\photo_2023-12-06_15-59-5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976" y="2798805"/>
            <a:ext cx="1742058" cy="136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Прямоугольник 4"/>
          <p:cNvSpPr>
            <a:spLocks noChangeArrowheads="1"/>
          </p:cNvSpPr>
          <p:nvPr/>
        </p:nvSpPr>
        <p:spPr bwMode="auto">
          <a:xfrm>
            <a:off x="4088970" y="5202325"/>
            <a:ext cx="5911120" cy="152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ct val="0"/>
              </a:spcBef>
            </a:pPr>
            <a:r>
              <a:rPr lang="ru-RU" altLang="ru-RU" sz="1100" b="1" u="sng" dirty="0" smtClean="0">
                <a:solidFill>
                  <a:srgbClr val="0E50A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ПРАКТИЧЕСКАЯ ЗНАЧИМОСТЬ.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</a:pPr>
            <a:r>
              <a:rPr lang="ru-RU" alt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Построение </a:t>
            </a:r>
            <a:r>
              <a:rPr lang="ru-RU" alt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оптимальной модели профилактических мероприятий по сохранению здоровья детей с ОВЗ средствами </a:t>
            </a:r>
            <a:r>
              <a:rPr lang="ru-RU" alt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галотерапи</a:t>
            </a:r>
            <a:r>
              <a:rPr lang="ru-RU" alt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</a:pPr>
            <a:r>
              <a:rPr lang="ru-RU" alt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Снижение заболеваемости ОРВИ и гриппом, болезни органов дыхания, кашле, аллергии, стрессах, кожных заболеваниях в разные сезонные периоды, укрепление иммунитета и повышение устойчивости детского организма к неблагоприятным воздействиям окружающей среды, уменьшения количества часто болеющих детей.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</a:pPr>
            <a:r>
              <a:rPr lang="ru-RU" alt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Повышение общего эмоционального состояния детей</a:t>
            </a:r>
          </a:p>
        </p:txBody>
      </p:sp>
      <p:pic>
        <p:nvPicPr>
          <p:cNvPr id="37" name="Picture 13" descr="C:\Users\1\Desktop\photo_2023-12-06_16-00-06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7"/>
          <a:stretch/>
        </p:blipFill>
        <p:spPr bwMode="auto">
          <a:xfrm>
            <a:off x="493713" y="3261785"/>
            <a:ext cx="1675324" cy="182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4" descr="C:\Users\1\Desktop\photo_2023-12-06_16-00-20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06"/>
          <a:stretch/>
        </p:blipFill>
        <p:spPr bwMode="auto">
          <a:xfrm>
            <a:off x="7908543" y="2803458"/>
            <a:ext cx="1660525" cy="1373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5" descr="C:\Users\1\Desktop\photo_2023-12-06_16-00-46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254375" y="3261785"/>
            <a:ext cx="1603130" cy="182597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0" name="Прямоугольник 5"/>
          <p:cNvSpPr>
            <a:spLocks noChangeArrowheads="1"/>
          </p:cNvSpPr>
          <p:nvPr/>
        </p:nvSpPr>
        <p:spPr bwMode="auto">
          <a:xfrm>
            <a:off x="4098693" y="4204295"/>
            <a:ext cx="5911120" cy="99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ct val="0"/>
              </a:spcBef>
            </a:pPr>
            <a:r>
              <a:rPr lang="ru-RU" altLang="ru-RU" sz="1100" b="1" u="sng" dirty="0" smtClean="0">
                <a:solidFill>
                  <a:srgbClr val="0E50A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АКТУАЛЬНОСТЬ:</a:t>
            </a:r>
            <a:r>
              <a:rPr lang="ru-RU" altLang="ru-RU" sz="11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актуальность данного проекта обусловлена поиском инновационных форматов развития и оздоровления детей.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</a:pPr>
            <a:r>
              <a:rPr lang="ru-RU" alt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Среди профилактических мероприятий, которые способствуют снижению заболеваемости детей, соляная комната является  проверенным способом активировать адаптационные возможности и укрепить иммунитет детского </a:t>
            </a:r>
            <a:r>
              <a:rPr lang="ru-RU" alt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организма.</a:t>
            </a:r>
            <a:endParaRPr lang="ru-RU" alt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736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r="78345" b="20000"/>
          <a:stretch/>
        </p:blipFill>
        <p:spPr>
          <a:xfrm rot="10800000">
            <a:off x="10283189" y="14078"/>
            <a:ext cx="1908811" cy="68415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4" t="26083" r="12852" b="21367"/>
          <a:stretch/>
        </p:blipFill>
        <p:spPr>
          <a:xfrm>
            <a:off x="10579416" y="1746544"/>
            <a:ext cx="1475537" cy="83570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872" y="2813403"/>
            <a:ext cx="1491276" cy="85562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430" y="155406"/>
            <a:ext cx="751666" cy="781716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10306266" y="1021163"/>
            <a:ext cx="18857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МИНИСТЕРСТВО ОБРАЗОВАНИЯ И НАУКИ </a:t>
            </a:r>
          </a:p>
          <a:p>
            <a:pPr algn="ctr"/>
            <a:r>
              <a:rPr lang="ru-RU" sz="1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РЕСПУБЛИКИ ДАГЕСТАН</a:t>
            </a:r>
          </a:p>
        </p:txBody>
      </p:sp>
      <p:sp>
        <p:nvSpPr>
          <p:cNvPr id="29" name="Прямоугольник 1"/>
          <p:cNvSpPr>
            <a:spLocks noChangeArrowheads="1"/>
          </p:cNvSpPr>
          <p:nvPr/>
        </p:nvSpPr>
        <p:spPr bwMode="auto">
          <a:xfrm>
            <a:off x="334963" y="207710"/>
            <a:ext cx="9878705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altLang="ru-RU" sz="1600" b="1" dirty="0" smtClean="0">
                <a:solidFill>
                  <a:srgbClr val="0E5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ДАГЕСТАНСКИЙ НЕКОММЕРЧЕСКИЙ ФОНД «РОССИЯ – МОЯ ИСТОРИЯ». г. МАХАЧКАЛА</a:t>
            </a:r>
            <a:endParaRPr lang="ru-RU" altLang="ru-RU" sz="1600" b="1" dirty="0">
              <a:solidFill>
                <a:srgbClr val="0E50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"/>
          <p:cNvSpPr>
            <a:spLocks noChangeArrowheads="1"/>
          </p:cNvSpPr>
          <p:nvPr/>
        </p:nvSpPr>
        <p:spPr bwMode="auto">
          <a:xfrm>
            <a:off x="334963" y="546264"/>
            <a:ext cx="3447209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indent="358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0">
              <a:defRPr/>
            </a:pPr>
            <a:r>
              <a:rPr lang="ru-RU" altLang="ru-RU" sz="1600" dirty="0" smtClean="0"/>
              <a:t>ПРОЕКТ</a:t>
            </a:r>
            <a:r>
              <a:rPr lang="ru-RU" altLang="ru-RU" sz="1600" dirty="0"/>
              <a:t>: </a:t>
            </a:r>
            <a:r>
              <a:rPr lang="ru-RU" altLang="ru-RU" sz="1600" dirty="0" smtClean="0"/>
              <a:t>«История онлайн»</a:t>
            </a:r>
            <a:endParaRPr lang="ru-RU" alt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l="23344" t="12833" r="23500" b="15667"/>
          <a:stretch/>
        </p:blipFill>
        <p:spPr>
          <a:xfrm>
            <a:off x="427561" y="965636"/>
            <a:ext cx="7596299" cy="574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13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r="78345" b="20000"/>
          <a:stretch/>
        </p:blipFill>
        <p:spPr>
          <a:xfrm rot="10800000">
            <a:off x="10283189" y="14078"/>
            <a:ext cx="1908811" cy="68415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4" t="26083" r="12852" b="21367"/>
          <a:stretch/>
        </p:blipFill>
        <p:spPr>
          <a:xfrm>
            <a:off x="10579416" y="1746544"/>
            <a:ext cx="1475537" cy="83570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872" y="2813403"/>
            <a:ext cx="1491276" cy="85562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430" y="155406"/>
            <a:ext cx="751666" cy="781716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10306266" y="1021163"/>
            <a:ext cx="18857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МИНИСТЕРСТВО ОБРАЗОВАНИЯ И НАУКИ </a:t>
            </a:r>
          </a:p>
          <a:p>
            <a:pPr algn="ctr"/>
            <a:r>
              <a:rPr lang="ru-RU" sz="1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РЕСПУБЛИКИ ДАГЕСТАН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76033" y="236333"/>
            <a:ext cx="9435252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E5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ЧАСТОТ МУТАЦИЙ ГЕНА MYL3, ОБУСЛАВЛИВАЮЩЕГО ГИПЕРТРОФИЧЕСКУЮ КАРДИОМИОПАТИЮ В ЭТНОСАХ ДАГЕСТАНА – НАИБОЛЕЕ ЧАСТОГО, ГЕНЕТИЧЕСКИ ДЕТЕРМИНИРОВАННОГО ЗАБОЛЕВАНИЯ СЕРДЦА, ИННОВАЦИОННЫМ МЕТОДОМ МУЛЬТИПЛЕКСНОЙ ПРОБОЗАВИСИМОЙ ЛИГАЗНОЙ РЕАКЦИИ (MLPA)</a:t>
            </a:r>
            <a:endParaRPr lang="en-US" sz="1200" b="1" dirty="0" smtClean="0">
              <a:solidFill>
                <a:srgbClr val="0E50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Руководитель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проекта: О.А.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Махачев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Исполнители: Г.М.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Раджабова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М.Н.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Дибирова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34963" y="2194936"/>
            <a:ext cx="5528627" cy="1714622"/>
            <a:chOff x="334963" y="1954408"/>
            <a:chExt cx="5528627" cy="1714622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3083" y="1954408"/>
              <a:ext cx="3501956" cy="168172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34963" y="3407420"/>
              <a:ext cx="552862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Здоровое сердце </a:t>
              </a:r>
              <a:r>
                <a:rPr lang="ru-RU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05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         Гипертрофическая </a:t>
              </a:r>
              <a:r>
                <a:rPr lang="ru-RU" sz="105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кардиомиопатия</a:t>
              </a:r>
              <a:endParaRPr lang="ru-RU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276033" y="1331045"/>
            <a:ext cx="49143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u="sng" dirty="0" smtClean="0">
                <a:solidFill>
                  <a:srgbClr val="0E50A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ЦЕЛЬ ПРОЕКТА:</a:t>
            </a:r>
            <a:r>
              <a:rPr lang="ru-RU" sz="1100" b="1" dirty="0" smtClean="0">
                <a:solidFill>
                  <a:srgbClr val="0E50A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Анализ мутации p.Ala57Asp в гене MYL3, обуславливающей возникновение гипертрофической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кардиомиопатии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в этнических популяциях Дагестана, методом  мультиплексной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пробозависимой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лигазной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реакции (MLPA).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76033" y="3799037"/>
            <a:ext cx="483317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100" b="1" u="sng" dirty="0" smtClean="0">
                <a:solidFill>
                  <a:srgbClr val="0E50A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АКТУАЛЬНОСТЬ:</a:t>
            </a:r>
            <a:r>
              <a:rPr lang="ru-RU" sz="1100" b="1" dirty="0" smtClean="0">
                <a:solidFill>
                  <a:srgbClr val="0E50A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Сердечно-сосудистые заболевания сегодня являются ведущей причиной смерти в большинстве развитых стран, включая Россию, достигая более 46% от общей смертности населения. По данным Минздрава РД, распространенность кардиологических заболеваний среди населения нашей республики составляет более 300 тысяч человек, из которых более 3 тысяч ежегодно умирает. </a:t>
            </a:r>
          </a:p>
          <a:p>
            <a:pPr algn="just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Гипертрофическая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кардиомиопатия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(ГКМП) – наиболее частая генетически детерминированная болезнь среди представителей всех рас и этносов мира, которое характеризуется увеличением толщины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межжелудочкой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перегородки и/или стенок левого желудочка, возникающего вследствие мутаций в генах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саркомерных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белков миокарда.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158131" y="3421301"/>
            <a:ext cx="4919142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100" b="1" u="sng" dirty="0" smtClean="0">
                <a:solidFill>
                  <a:srgbClr val="0E50A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ПОЛУЧЕННЫЕ РЕЗУЛЬТАТЫ:</a:t>
            </a:r>
            <a:r>
              <a:rPr lang="ru-RU" sz="1100" b="1" dirty="0" smtClean="0">
                <a:solidFill>
                  <a:srgbClr val="0E50A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Среди обследованных нами представителей коренных этносов Дагестана обнаружена мутация Ala57Asp в гене MYL3 в гетерозиготном состоянии у аварцев,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лезгинов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даргинцев, лакцев, а также представителей малочисленных этносов: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кубачинцев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рутульцев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андийцев и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чамалинцев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. Наиболее часто встречается данная мутация у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кумыков.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100" b="1" u="sng" dirty="0" smtClean="0">
                <a:solidFill>
                  <a:srgbClr val="0E50A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ПРАКТИЧЕСКАЯ ЗНАЧИМОСТЬ: </a:t>
            </a:r>
          </a:p>
          <a:p>
            <a:pPr algn="just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1. Удалось установить клиническое значение мутации, специфичной только для этнических дагестанцев, в возникновении у них гипертрофической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кардиомиопатии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2. Позволяет разработать и внедрить метод ранней ДНК диагностики для профилактики гипертрофической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кардиомиопатии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в Дагестане. 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6113" y="976305"/>
            <a:ext cx="2818077" cy="263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108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r="78345" b="20000"/>
          <a:stretch/>
        </p:blipFill>
        <p:spPr>
          <a:xfrm rot="10800000">
            <a:off x="10283189" y="14078"/>
            <a:ext cx="1908811" cy="68415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4" t="26083" r="12852" b="21367"/>
          <a:stretch/>
        </p:blipFill>
        <p:spPr>
          <a:xfrm>
            <a:off x="10579416" y="1746544"/>
            <a:ext cx="1475537" cy="83570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872" y="2813403"/>
            <a:ext cx="1491276" cy="85562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430" y="155406"/>
            <a:ext cx="751666" cy="781716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10306266" y="1021163"/>
            <a:ext cx="18857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МИНИСТЕРСТВО ОБРАЗОВАНИЯ И НАУКИ </a:t>
            </a:r>
          </a:p>
          <a:p>
            <a:pPr algn="ctr"/>
            <a:r>
              <a:rPr lang="ru-RU" sz="1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РЕСПУБЛИКИ ДАГЕСТАН</a:t>
            </a:r>
          </a:p>
        </p:txBody>
      </p:sp>
      <p:sp>
        <p:nvSpPr>
          <p:cNvPr id="10" name="Прямоугольник 4"/>
          <p:cNvSpPr>
            <a:spLocks noChangeArrowheads="1"/>
          </p:cNvSpPr>
          <p:nvPr/>
        </p:nvSpPr>
        <p:spPr bwMode="auto">
          <a:xfrm>
            <a:off x="433705" y="162692"/>
            <a:ext cx="8191817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altLang="ru-RU" sz="1600" b="1" dirty="0">
                <a:solidFill>
                  <a:srgbClr val="0E5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ФИЛЬТРА НА ОСНОВЕ МАГНИТНЫХ НАНОЧАСТИЦ </a:t>
            </a:r>
            <a:endParaRPr lang="ru-RU" altLang="ru-RU" sz="1600" b="1" dirty="0" smtClean="0">
              <a:solidFill>
                <a:srgbClr val="0E50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sz="1600" b="1" dirty="0" smtClean="0">
                <a:solidFill>
                  <a:srgbClr val="0E5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altLang="ru-RU" sz="1600" b="1" dirty="0">
                <a:solidFill>
                  <a:srgbClr val="0E5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ОЧИСТКИ ВОДЫ ОТ </a:t>
            </a:r>
            <a:r>
              <a:rPr lang="ru-RU" altLang="ru-RU" sz="1600" b="1" dirty="0" smtClean="0">
                <a:solidFill>
                  <a:srgbClr val="0E5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ТЯЖЁЛЫХ </a:t>
            </a:r>
            <a:r>
              <a:rPr lang="ru-RU" altLang="ru-RU" sz="1600" b="1" dirty="0">
                <a:solidFill>
                  <a:srgbClr val="0E5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МЕТАЛЛОВ </a:t>
            </a:r>
          </a:p>
          <a:p>
            <a:pPr>
              <a:defRPr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Руководитель проекта: </a:t>
            </a:r>
            <a:r>
              <a:rPr lang="ru-RU" alt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Эмиров 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Р.М.</a:t>
            </a:r>
          </a:p>
        </p:txBody>
      </p:sp>
      <p:sp>
        <p:nvSpPr>
          <p:cNvPr id="12" name="Прямоугольник 6"/>
          <p:cNvSpPr>
            <a:spLocks noChangeArrowheads="1"/>
          </p:cNvSpPr>
          <p:nvPr/>
        </p:nvSpPr>
        <p:spPr bwMode="auto">
          <a:xfrm>
            <a:off x="403542" y="1075848"/>
            <a:ext cx="530002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indent="3587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0"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100" b="1" u="sng" dirty="0">
                <a:solidFill>
                  <a:srgbClr val="0E50A2"/>
                </a:solidFill>
                <a:latin typeface="Arial Black" panose="020B0A04020102020204" pitchFamily="34" charset="0"/>
              </a:rPr>
              <a:t>ЦЕЛЬ РАБОТЫ:</a:t>
            </a:r>
            <a:r>
              <a:rPr lang="en-US" altLang="ru-RU" sz="1100" b="1" dirty="0">
                <a:solidFill>
                  <a:srgbClr val="0E50A2"/>
                </a:solidFill>
                <a:latin typeface="Arial Black" panose="020B0A04020102020204" pitchFamily="34" charset="0"/>
              </a:rPr>
              <a:t> </a:t>
            </a:r>
            <a:r>
              <a:rPr lang="ru-RU" sz="1200" dirty="0"/>
              <a:t>Разработка высокоэффективного фильтра на основе магнитных наночастиц для очистки воды от ионов тяжелых металлов. </a:t>
            </a:r>
            <a:endParaRPr lang="ru-RU" altLang="ru-RU" sz="12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0" t="14149" r="13081" b="13757"/>
          <a:stretch>
            <a:fillRect/>
          </a:stretch>
        </p:blipFill>
        <p:spPr bwMode="auto">
          <a:xfrm>
            <a:off x="4573585" y="2581513"/>
            <a:ext cx="13684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6"/>
          <p:cNvSpPr>
            <a:spLocks noChangeArrowheads="1"/>
          </p:cNvSpPr>
          <p:nvPr/>
        </p:nvSpPr>
        <p:spPr bwMode="auto">
          <a:xfrm>
            <a:off x="381317" y="1608732"/>
            <a:ext cx="5322253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indent="3587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0"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sz="1200" dirty="0"/>
              <a:t>В рамках проекта был модернизирован </a:t>
            </a:r>
            <a:r>
              <a:rPr lang="ru-RU" sz="1200" dirty="0" err="1"/>
              <a:t>трёхэлектродный</a:t>
            </a:r>
            <a:r>
              <a:rPr lang="ru-RU" sz="1200" dirty="0"/>
              <a:t> электрохимический метод синтеза магнитных </a:t>
            </a:r>
            <a:r>
              <a:rPr lang="ru-RU" sz="1200" dirty="0" err="1"/>
              <a:t>нанопорошков</a:t>
            </a:r>
            <a:r>
              <a:rPr lang="ru-RU" sz="1200" dirty="0"/>
              <a:t>. Также был разработан модульный корпус фильтра и напечатан на  3</a:t>
            </a:r>
            <a:r>
              <a:rPr lang="en-US" sz="1200" dirty="0"/>
              <a:t>D </a:t>
            </a:r>
            <a:r>
              <a:rPr lang="ru-RU" sz="1200" dirty="0"/>
              <a:t>принтере.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8575674" y="3576322"/>
            <a:ext cx="1252537" cy="2954338"/>
            <a:chOff x="473710" y="4235462"/>
            <a:chExt cx="1252537" cy="2954338"/>
          </a:xfrm>
        </p:grpSpPr>
        <p:pic>
          <p:nvPicPr>
            <p:cNvPr id="11" name="Рисунок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710" y="4235462"/>
              <a:ext cx="1252537" cy="2954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Группа 22"/>
            <p:cNvGrpSpPr>
              <a:grpSpLocks/>
            </p:cNvGrpSpPr>
            <p:nvPr/>
          </p:nvGrpSpPr>
          <p:grpSpPr bwMode="auto">
            <a:xfrm>
              <a:off x="843597" y="4399257"/>
              <a:ext cx="512762" cy="1728788"/>
              <a:chOff x="456531" y="-375264"/>
              <a:chExt cx="727242" cy="2451242"/>
            </a:xfrm>
          </p:grpSpPr>
          <p:sp>
            <p:nvSpPr>
              <p:cNvPr id="19" name="Надпись 53"/>
              <p:cNvSpPr txBox="1"/>
              <p:nvPr/>
            </p:nvSpPr>
            <p:spPr>
              <a:xfrm>
                <a:off x="465537" y="-375264"/>
                <a:ext cx="243165" cy="261106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  <a:defRPr/>
                </a:pPr>
                <a:r>
                  <a:rPr lang="ru-RU" sz="1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  <a:endParaRPr lang="ru-RU" sz="11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Надпись 54"/>
              <p:cNvSpPr txBox="1"/>
              <p:nvPr/>
            </p:nvSpPr>
            <p:spPr>
              <a:xfrm>
                <a:off x="778498" y="-6115"/>
                <a:ext cx="240914" cy="261106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  <a:defRPr/>
                </a:pPr>
                <a:r>
                  <a:rPr lang="ru-RU" sz="1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endParaRPr lang="ru-RU" sz="11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Надпись 55"/>
              <p:cNvSpPr txBox="1"/>
              <p:nvPr/>
            </p:nvSpPr>
            <p:spPr>
              <a:xfrm>
                <a:off x="942860" y="180712"/>
                <a:ext cx="240913" cy="261106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  <a:defRPr/>
                </a:pPr>
                <a:r>
                  <a:rPr lang="ru-RU" sz="14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endParaRPr lang="ru-RU" sz="1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Надпись 56"/>
              <p:cNvSpPr txBox="1"/>
              <p:nvPr/>
            </p:nvSpPr>
            <p:spPr>
              <a:xfrm>
                <a:off x="778498" y="423810"/>
                <a:ext cx="240914" cy="258854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  <a:defRPr/>
                </a:pPr>
                <a:r>
                  <a:rPr lang="ru-RU" sz="1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endParaRPr lang="ru-RU" sz="11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Надпись 57"/>
              <p:cNvSpPr txBox="1"/>
              <p:nvPr/>
            </p:nvSpPr>
            <p:spPr>
              <a:xfrm>
                <a:off x="614138" y="633144"/>
                <a:ext cx="240913" cy="261106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  <a:defRPr/>
                </a:pPr>
                <a:r>
                  <a:rPr lang="ru-RU" sz="1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  <a:endParaRPr lang="ru-RU" sz="11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Надпись 58"/>
              <p:cNvSpPr txBox="1"/>
              <p:nvPr/>
            </p:nvSpPr>
            <p:spPr>
              <a:xfrm>
                <a:off x="456531" y="903253"/>
                <a:ext cx="240913" cy="261106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  <a:defRPr/>
                </a:pPr>
                <a:r>
                  <a:rPr lang="ru-RU" sz="1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  <a:endParaRPr lang="ru-RU" sz="11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Надпись 59"/>
              <p:cNvSpPr txBox="1"/>
              <p:nvPr/>
            </p:nvSpPr>
            <p:spPr>
              <a:xfrm>
                <a:off x="778498" y="1157607"/>
                <a:ext cx="240914" cy="261106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  <a:defRPr/>
                </a:pPr>
                <a:r>
                  <a:rPr lang="ru-RU" sz="1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  <a:endParaRPr lang="ru-RU" sz="11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Надпись 60"/>
              <p:cNvSpPr txBox="1"/>
              <p:nvPr/>
            </p:nvSpPr>
            <p:spPr>
              <a:xfrm>
                <a:off x="778498" y="1814872"/>
                <a:ext cx="240914" cy="261106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  <a:defRPr/>
                </a:pPr>
                <a:r>
                  <a:rPr lang="ru-RU" sz="1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  <a:endParaRPr lang="ru-RU" sz="11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1" name="Прямоугольник 6"/>
          <p:cNvSpPr>
            <a:spLocks noChangeArrowheads="1"/>
          </p:cNvSpPr>
          <p:nvPr/>
        </p:nvSpPr>
        <p:spPr bwMode="auto">
          <a:xfrm>
            <a:off x="6135052" y="1071401"/>
            <a:ext cx="4130274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solidFill>
                  <a:srgbClr val="0E50A2"/>
                </a:solidFill>
                <a:latin typeface="Arial Black" panose="020B0A04020102020204" pitchFamily="34" charset="0"/>
              </a:rPr>
              <a:t>ФИЛЬТР</a:t>
            </a:r>
            <a:r>
              <a:rPr lang="ru-RU" altLang="ru-RU" sz="1200" dirty="0" smtClean="0"/>
              <a:t> </a:t>
            </a:r>
            <a:r>
              <a:rPr lang="ru-RU" altLang="ru-RU" sz="1200" dirty="0"/>
              <a:t>представляет собой модульную конструкцию. Элементы 1, 3, 5, 7 в данной конструкции служат для разделения модулей между собой, а также фиксируют модули сверху и снизу. Основной модуль, который отвечает за фильтрацию воды от тяжелых металлов представляет собой плотно утрамбованный </a:t>
            </a:r>
            <a:r>
              <a:rPr lang="ru-RU" altLang="ru-RU" sz="1200" dirty="0" err="1"/>
              <a:t>нанопорошок</a:t>
            </a:r>
            <a:r>
              <a:rPr lang="ru-RU" altLang="ru-RU" sz="1200" dirty="0"/>
              <a:t> магнетита, который как уже было ранее показано является отличным сорбентом тяжелых металлов (смотри на рисунке элемент 5). Фильтровальная бумага 4 и 6 в данной конструкции необходима для уменьшения потока воды, для лучшей сорбции ионов тяжёлых металлов.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200" dirty="0"/>
          </a:p>
        </p:txBody>
      </p:sp>
      <p:pic>
        <p:nvPicPr>
          <p:cNvPr id="32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197" y="2643724"/>
            <a:ext cx="1500188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393" y="2482592"/>
            <a:ext cx="1498600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18" y="2466717"/>
            <a:ext cx="10699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5" name="Таблица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076524"/>
              </p:ext>
            </p:extLst>
          </p:nvPr>
        </p:nvGraphicFramePr>
        <p:xfrm>
          <a:off x="479425" y="4653967"/>
          <a:ext cx="5379283" cy="1835650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2213600"/>
                <a:gridCol w="1165477"/>
                <a:gridCol w="1305040"/>
                <a:gridCol w="695166"/>
              </a:tblGrid>
              <a:tr h="5353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Вид воды и концентрация мышьяка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84" marR="56084" marT="56055" marB="560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Масса сорбента в фильтре, гр.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3" marR="8413" marT="8408" marB="840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Концентрация мышьяка после </a:t>
                      </a:r>
                      <a:r>
                        <a:rPr lang="ru-RU" sz="1100" dirty="0" smtClean="0">
                          <a:effectLst/>
                        </a:rPr>
                        <a:t>очистки</a:t>
                      </a:r>
                      <a:r>
                        <a:rPr lang="ru-RU" sz="1100" baseline="0" dirty="0" smtClean="0">
                          <a:effectLst/>
                        </a:rPr>
                        <a:t> фильтром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3" marR="8413" marT="8408" marB="840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Процент очистки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3" marR="8413" marT="8408" marB="8408" anchor="ctr"/>
                </a:tc>
              </a:tr>
              <a:tr h="32148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Модельный раствор с концентрацией мышьяка (</a:t>
                      </a:r>
                      <a:r>
                        <a:rPr lang="en-US" sz="1100" dirty="0">
                          <a:effectLst/>
                        </a:rPr>
                        <a:t>As</a:t>
                      </a:r>
                      <a:r>
                        <a:rPr lang="ru-RU" sz="1100" dirty="0">
                          <a:effectLst/>
                        </a:rPr>
                        <a:t>) 0,5 мг на литр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84" marR="56084" marT="56055" marB="560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1,5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3" marR="8413" marT="8408" marB="840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0,05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3" marR="8413" marT="8408" marB="840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90%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3" marR="8413" marT="8408" marB="8408" anchor="ctr"/>
                </a:tc>
              </a:tr>
              <a:tr h="3091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5,0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3" marR="8413" marT="8408" marB="840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0,015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3" marR="8413" marT="8408" marB="840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97%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3" marR="8413" marT="8408" marB="8408" anchor="ctr"/>
                </a:tc>
              </a:tr>
              <a:tr h="30516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Природная вода с концентрацией мышьяка (</a:t>
                      </a:r>
                      <a:r>
                        <a:rPr lang="en-US" sz="1100" dirty="0">
                          <a:effectLst/>
                        </a:rPr>
                        <a:t>As</a:t>
                      </a:r>
                      <a:r>
                        <a:rPr lang="ru-RU" sz="1100" dirty="0">
                          <a:effectLst/>
                        </a:rPr>
                        <a:t>) 0,4 мг на литр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84" marR="56084" marT="56055" marB="560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1,5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3" marR="8413" marT="8408" marB="840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0,04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3" marR="8413" marT="8408" marB="840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90%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3" marR="8413" marT="8408" marB="8408" anchor="ctr"/>
                </a:tc>
              </a:tr>
              <a:tr h="3252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5,0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3" marR="8413" marT="8408" marB="840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0,015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3" marR="8413" marT="8408" marB="840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96%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3" marR="8413" marT="8408" marB="8408" anchor="ctr"/>
                </a:tc>
              </a:tr>
            </a:tbl>
          </a:graphicData>
        </a:graphic>
      </p:graphicFrame>
      <p:sp>
        <p:nvSpPr>
          <p:cNvPr id="36" name="Прямоугольник 6"/>
          <p:cNvSpPr>
            <a:spLocks noChangeArrowheads="1"/>
          </p:cNvSpPr>
          <p:nvPr/>
        </p:nvSpPr>
        <p:spPr bwMode="auto">
          <a:xfrm>
            <a:off x="403542" y="4333868"/>
            <a:ext cx="1622425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indent="3587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0"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100" b="1" u="sng" dirty="0">
                <a:solidFill>
                  <a:srgbClr val="0E50A2"/>
                </a:solidFill>
                <a:latin typeface="Arial Black" panose="020B0A04020102020204" pitchFamily="34" charset="0"/>
              </a:rPr>
              <a:t>РЕЗУЛЬТАТЫ:</a:t>
            </a:r>
          </a:p>
        </p:txBody>
      </p:sp>
    </p:spTree>
    <p:extLst>
      <p:ext uri="{BB962C8B-B14F-4D97-AF65-F5344CB8AC3E}">
        <p14:creationId xmlns:p14="http://schemas.microsoft.com/office/powerpoint/2010/main" val="806327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r="78345" b="20000"/>
          <a:stretch/>
        </p:blipFill>
        <p:spPr>
          <a:xfrm rot="10800000">
            <a:off x="10283189" y="14078"/>
            <a:ext cx="1908811" cy="68415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4" t="26083" r="12852" b="21367"/>
          <a:stretch/>
        </p:blipFill>
        <p:spPr>
          <a:xfrm>
            <a:off x="10579416" y="1746544"/>
            <a:ext cx="1475537" cy="83570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872" y="2813403"/>
            <a:ext cx="1491276" cy="85562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430" y="155406"/>
            <a:ext cx="751666" cy="781716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10306266" y="1021163"/>
            <a:ext cx="18857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МИНИСТЕРСТВО ОБРАЗОВАНИЯ И НАУКИ </a:t>
            </a:r>
          </a:p>
          <a:p>
            <a:pPr algn="ctr"/>
            <a:r>
              <a:rPr lang="ru-RU" sz="1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РЕСПУБЛИКИ ДАГЕСТАН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73380" y="108753"/>
            <a:ext cx="93609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1600" b="1" dirty="0">
                <a:solidFill>
                  <a:srgbClr val="0E5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ТЕХНОЛОГИЯ УСКОРЕННОГО ВЫРАЩИВАНИЯ КЛОНОВЫХ ПОДВОЕВ ПЛОДОВЫХ ПОРОД ЯБЛОНИ И ГРУШИ В УСЛОВИЯХ</a:t>
            </a:r>
            <a:r>
              <a:rPr lang="en-US" altLang="ru-RU" sz="1600" b="1" dirty="0">
                <a:solidFill>
                  <a:srgbClr val="0E5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0E5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НИЗМЕННОГО И ВНУТРИГОРНОГО ДАГЕСТАНА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ПРОЕКТ: Абдурахманова З.И.</a:t>
            </a:r>
          </a:p>
        </p:txBody>
      </p:sp>
      <p:sp>
        <p:nvSpPr>
          <p:cNvPr id="10" name="Прямоугольник 6"/>
          <p:cNvSpPr>
            <a:spLocks noChangeArrowheads="1"/>
          </p:cNvSpPr>
          <p:nvPr/>
        </p:nvSpPr>
        <p:spPr bwMode="auto">
          <a:xfrm>
            <a:off x="373380" y="1081116"/>
            <a:ext cx="4541520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587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0" algn="just" eaLnBrk="1" hangingPunct="1">
              <a:spcBef>
                <a:spcPct val="0"/>
              </a:spcBef>
              <a:buFontTx/>
              <a:buNone/>
            </a:pPr>
            <a:r>
              <a:rPr lang="ru-RU" altLang="ru-RU" sz="1100" b="1" u="sng" dirty="0" smtClean="0">
                <a:solidFill>
                  <a:srgbClr val="0E50A2"/>
                </a:solidFill>
                <a:latin typeface="Arial Black" panose="020B0A04020102020204" pitchFamily="34" charset="0"/>
              </a:rPr>
              <a:t>ЦЕЛЬ РАБОТЫ:</a:t>
            </a:r>
            <a:r>
              <a:rPr lang="ru-RU" altLang="ru-RU" sz="1100" b="1" dirty="0" smtClean="0">
                <a:solidFill>
                  <a:srgbClr val="0E50A2"/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1200" dirty="0" smtClean="0"/>
              <a:t>Изучение</a:t>
            </a:r>
            <a:r>
              <a:rPr lang="ru-RU" altLang="ru-RU" sz="1200" dirty="0"/>
              <a:t>, разработка и внедрение высокоэффективной технологии ускоренного выращивания клоновых подвоев плодовых пород, позволяющая за короткое время обеспечить выращивание большого объема саженцев, как для закладки новых садов и благоустройства городских территорий, так и своевременной их ротации.</a:t>
            </a:r>
          </a:p>
        </p:txBody>
      </p:sp>
      <p:pic>
        <p:nvPicPr>
          <p:cNvPr id="11" name="Рисунок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4"/>
          <a:stretch/>
        </p:blipFill>
        <p:spPr bwMode="auto">
          <a:xfrm>
            <a:off x="1114223" y="2281445"/>
            <a:ext cx="3294491" cy="448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9"/>
          <p:cNvSpPr>
            <a:spLocks noChangeArrowheads="1"/>
          </p:cNvSpPr>
          <p:nvPr/>
        </p:nvSpPr>
        <p:spPr bwMode="auto">
          <a:xfrm>
            <a:off x="5053871" y="1012910"/>
            <a:ext cx="5061466" cy="249299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587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/>
              <a:t>По разработанной нами новой технологии ускоренного выращивания клоновых подвоев в порослевом маточнике с закладкой этиолированных трубочек и прививкой </a:t>
            </a:r>
            <a:r>
              <a:rPr lang="ru-RU" altLang="ru-RU" sz="1200" dirty="0" err="1"/>
              <a:t>оккулянтом</a:t>
            </a:r>
            <a:r>
              <a:rPr lang="ru-RU" altLang="ru-RU" sz="1200" dirty="0"/>
              <a:t>-глазком нам удается сократить срок выращивания саженцев в три раза. В порослевом маточнике число побегов на 1 куст достигает от 10 до 40 штук в зависимости от подвоя и возраста. С каждого побега в среднем заготавливают по 4-5 локально этиолированных одревесневших черенка, а с 1 куста 500-200 растений-саженцев.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/>
              <a:t>В первый год выращивание происходит по двухгодичному циклу, начиная со второго года оборот переходит на годичный цикл. Из этих </a:t>
            </a:r>
            <a:r>
              <a:rPr lang="ru-RU" altLang="ru-RU" sz="1200" dirty="0" err="1"/>
              <a:t>привойно</a:t>
            </a:r>
            <a:r>
              <a:rPr lang="ru-RU" altLang="ru-RU" sz="1200" dirty="0"/>
              <a:t>-подвойных компонентов в условиях Дагестана к осени вырастают растения, достигающие в среднем 1,0-1,2 м, которые отвечают требованиям ГОСТ.</a:t>
            </a:r>
          </a:p>
        </p:txBody>
      </p:sp>
      <p:sp>
        <p:nvSpPr>
          <p:cNvPr id="13" name="Прямоугольник 10"/>
          <p:cNvSpPr>
            <a:spLocks noChangeArrowheads="1"/>
          </p:cNvSpPr>
          <p:nvPr/>
        </p:nvSpPr>
        <p:spPr bwMode="auto">
          <a:xfrm>
            <a:off x="5032005" y="3669030"/>
            <a:ext cx="5083331" cy="210826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587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0" algn="just">
              <a:spcBef>
                <a:spcPct val="0"/>
              </a:spcBef>
              <a:buNone/>
            </a:pPr>
            <a:r>
              <a:rPr lang="ru-RU" altLang="ru-RU" sz="1100" b="1" u="sng" dirty="0" smtClean="0">
                <a:solidFill>
                  <a:srgbClr val="0E50A2"/>
                </a:solidFill>
                <a:latin typeface="Arial Black" panose="020B0A04020102020204" pitchFamily="34" charset="0"/>
              </a:rPr>
              <a:t>ЭКОНОМИЧЕСКАЯ ВЫГОДА: </a:t>
            </a:r>
          </a:p>
          <a:p>
            <a:pPr indent="0" algn="just">
              <a:spcBef>
                <a:spcPct val="0"/>
              </a:spcBef>
              <a:buNone/>
            </a:pPr>
            <a:r>
              <a:rPr lang="ru-RU" altLang="ru-RU" sz="1200" dirty="0" smtClean="0"/>
              <a:t>Новая </a:t>
            </a:r>
            <a:r>
              <a:rPr lang="ru-RU" altLang="ru-RU" sz="1200" dirty="0"/>
              <a:t>технология укоренного выращивания позволяет получать саженцы в течение одного года, сэкономить значительные трудовые и материальные средства, а также земельную площадь, снизить пиковые нагрузки работ в питомнике более 12 раз.</a:t>
            </a:r>
          </a:p>
          <a:p>
            <a:pPr indent="0" algn="just">
              <a:spcBef>
                <a:spcPct val="0"/>
              </a:spcBef>
              <a:buNone/>
            </a:pPr>
            <a:r>
              <a:rPr lang="ru-RU" altLang="ru-RU" sz="1200" dirty="0"/>
              <a:t> С десяти квадратных метров интенсивного маточника заготавливать 12 тыс. этиолированных черенков с окулированными глазками сортов. Для высадки такого количества черенков необходимо иметь площадь мульчированных грядок 600 </a:t>
            </a:r>
            <a:r>
              <a:rPr lang="ru-RU" altLang="ru-RU" sz="1200" dirty="0" err="1"/>
              <a:t>кв.м</a:t>
            </a:r>
            <a:r>
              <a:rPr lang="ru-RU" altLang="ru-RU" sz="1200" dirty="0"/>
              <a:t>. При стоимости саженца 200 рублей выручка от реализации саженцев составляет 2,4 миллион рублей.</a:t>
            </a:r>
          </a:p>
        </p:txBody>
      </p:sp>
    </p:spTree>
    <p:extLst>
      <p:ext uri="{BB962C8B-B14F-4D97-AF65-F5344CB8AC3E}">
        <p14:creationId xmlns:p14="http://schemas.microsoft.com/office/powerpoint/2010/main" val="1108212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r="78345" b="20000"/>
          <a:stretch/>
        </p:blipFill>
        <p:spPr>
          <a:xfrm rot="10800000">
            <a:off x="10283189" y="14078"/>
            <a:ext cx="1908811" cy="68415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4" t="26083" r="12852" b="21367"/>
          <a:stretch/>
        </p:blipFill>
        <p:spPr>
          <a:xfrm>
            <a:off x="10579416" y="1746544"/>
            <a:ext cx="1475537" cy="83570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872" y="2813403"/>
            <a:ext cx="1491276" cy="85562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430" y="155406"/>
            <a:ext cx="751666" cy="781716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10306266" y="1021163"/>
            <a:ext cx="18857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МИНИСТЕРСТВО ОБРАЗОВАНИЯ И НАУКИ </a:t>
            </a:r>
          </a:p>
          <a:p>
            <a:pPr algn="ctr"/>
            <a:r>
              <a:rPr lang="ru-RU" sz="1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РЕСПУБЛИКИ ДАГЕСТАН</a:t>
            </a:r>
          </a:p>
        </p:txBody>
      </p:sp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381451" y="182285"/>
            <a:ext cx="94973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b="1" dirty="0" smtClean="0">
                <a:solidFill>
                  <a:srgbClr val="0E50A2"/>
                </a:solidFill>
              </a:rPr>
              <a:t>РАЗРАБОТКА СПОСОБА ОЧИСТКИ ПРИРОДНЫХ И СТОЧНЫХ ВОД ОТ НЕКОТОРЫХ ПОВЕРХНОСТНО-АКТИВНЫХ ВЕЩЕСТВ С ПРИМЕНЕНИЕМ БЕНТОНИТОВОЙ ГЛИНЫ РД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1600" dirty="0" smtClean="0"/>
              <a:t>ПРОЕКТ</a:t>
            </a:r>
            <a:r>
              <a:rPr lang="ru-RU" altLang="ru-RU" sz="1600" dirty="0"/>
              <a:t>: </a:t>
            </a:r>
            <a:r>
              <a:rPr lang="ru-RU" altLang="ru-RU" sz="1600" dirty="0" err="1"/>
              <a:t>Зейналов</a:t>
            </a:r>
            <a:r>
              <a:rPr lang="ru-RU" altLang="ru-RU" sz="1600" dirty="0"/>
              <a:t> Р.З.</a:t>
            </a:r>
          </a:p>
        </p:txBody>
      </p:sp>
      <p:sp>
        <p:nvSpPr>
          <p:cNvPr id="10" name="Прямоугольник 6"/>
          <p:cNvSpPr>
            <a:spLocks noChangeArrowheads="1"/>
          </p:cNvSpPr>
          <p:nvPr/>
        </p:nvSpPr>
        <p:spPr bwMode="auto">
          <a:xfrm>
            <a:off x="381451" y="1176171"/>
            <a:ext cx="5268235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indent="3587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0" algn="just">
              <a:spcBef>
                <a:spcPct val="0"/>
              </a:spcBef>
              <a:buNone/>
              <a:defRPr/>
            </a:pPr>
            <a:r>
              <a:rPr lang="ru-RU" altLang="ru-RU" sz="1100" b="1" u="sng" dirty="0" smtClean="0">
                <a:solidFill>
                  <a:srgbClr val="0E50A2"/>
                </a:solidFill>
                <a:latin typeface="Arial Black" panose="020B0A04020102020204" pitchFamily="34" charset="0"/>
              </a:rPr>
              <a:t>ЦЕЛЬ РАБОТЫ:</a:t>
            </a:r>
            <a:r>
              <a:rPr lang="en-US" altLang="ru-RU" sz="1100" b="1" dirty="0" smtClean="0">
                <a:solidFill>
                  <a:srgbClr val="0E50A2"/>
                </a:solidFill>
                <a:latin typeface="Arial Black" panose="020B0A04020102020204" pitchFamily="34" charset="0"/>
              </a:rPr>
              <a:t> </a:t>
            </a:r>
            <a:r>
              <a:rPr lang="ru-RU" sz="1200" dirty="0" smtClean="0"/>
              <a:t>разработка </a:t>
            </a:r>
            <a:r>
              <a:rPr lang="ru-RU" sz="1200" dirty="0"/>
              <a:t>способа очистки природных и сточных вод от некоторых синтетических поверхностно-активных веществ с применением бентонитовой глины Республики Дагестан.</a:t>
            </a:r>
            <a:endParaRPr lang="ru-RU" altLang="ru-RU" sz="12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37"/>
          <a:stretch/>
        </p:blipFill>
        <p:spPr>
          <a:xfrm>
            <a:off x="5899494" y="4757500"/>
            <a:ext cx="4175235" cy="183085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5836208" y="1126190"/>
            <a:ext cx="4270832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  <a:defRPr/>
            </a:pPr>
            <a:r>
              <a:rPr lang="ru-RU" sz="1200" dirty="0"/>
              <a:t>В рамках проекта были изучены свойства </a:t>
            </a:r>
            <a:r>
              <a:rPr lang="ru-RU" sz="1200" dirty="0" err="1"/>
              <a:t>бентонитовой</a:t>
            </a:r>
            <a:r>
              <a:rPr lang="ru-RU" sz="1200" dirty="0"/>
              <a:t> глины </a:t>
            </a:r>
            <a:r>
              <a:rPr lang="ru-RU" sz="1200" dirty="0" err="1"/>
              <a:t>Левашинского</a:t>
            </a:r>
            <a:r>
              <a:rPr lang="ru-RU" sz="1200" dirty="0"/>
              <a:t> месторождения как наиболее эффективного по сравнению с глинами других месторождений сорбента для очистки водных объектов </a:t>
            </a:r>
            <a:r>
              <a:rPr lang="ru-RU" sz="1200" dirty="0" smtClean="0"/>
              <a:t>от анионных </a:t>
            </a:r>
            <a:r>
              <a:rPr lang="ru-RU" sz="1200" dirty="0"/>
              <a:t>поверхностно-активных веществ.</a:t>
            </a:r>
            <a:endParaRPr lang="ru-RU" altLang="ru-RU" sz="1200" dirty="0"/>
          </a:p>
          <a:p>
            <a:pPr algn="just">
              <a:spcBef>
                <a:spcPct val="0"/>
              </a:spcBef>
              <a:buNone/>
              <a:defRPr/>
            </a:pPr>
            <a:r>
              <a:rPr lang="ru-RU" altLang="ru-RU" sz="1200" dirty="0"/>
              <a:t>Предложен способ очистки сточной воды, в частности, сбрасываемых автомойками от анионных синтетических поверхностно-активных веществ с использованием предварительно подготовленной бентонитовой глины </a:t>
            </a:r>
            <a:r>
              <a:rPr lang="ru-RU" altLang="ru-RU" sz="1200" dirty="0" err="1"/>
              <a:t>Левашинского</a:t>
            </a:r>
            <a:r>
              <a:rPr lang="ru-RU" altLang="ru-RU" sz="1200" dirty="0"/>
              <a:t> месторождения Республики Дагестан. </a:t>
            </a:r>
            <a:endParaRPr lang="ru-RU" altLang="ru-RU" sz="1200" dirty="0" smtClean="0"/>
          </a:p>
          <a:p>
            <a:pPr algn="just">
              <a:spcBef>
                <a:spcPct val="0"/>
              </a:spcBef>
              <a:buNone/>
              <a:defRPr/>
            </a:pPr>
            <a:endParaRPr lang="ru-RU" altLang="ru-RU" sz="1200" dirty="0"/>
          </a:p>
          <a:p>
            <a:pPr algn="just">
              <a:spcBef>
                <a:spcPct val="0"/>
              </a:spcBef>
              <a:buNone/>
              <a:defRPr/>
            </a:pPr>
            <a:r>
              <a:rPr lang="ru-RU" altLang="ru-RU" sz="1200" dirty="0"/>
              <a:t>Данный способ обеспечивает эффективность удаления до 99% указанных веществ и снижает их концентрацию до требуемого уровня для выпуска сточных вод в городскую канализационную сеть, согласно действующему законодательству.</a:t>
            </a:r>
          </a:p>
          <a:p>
            <a:pPr algn="just">
              <a:spcBef>
                <a:spcPct val="0"/>
              </a:spcBef>
              <a:buNone/>
              <a:defRPr/>
            </a:pPr>
            <a:r>
              <a:rPr lang="ru-RU" altLang="ru-RU" sz="1200" dirty="0"/>
              <a:t>Возможность применения исследуемого сорбента проверена на модельной и реальной сточной воде автомойки.</a:t>
            </a:r>
          </a:p>
        </p:txBody>
      </p:sp>
      <p:sp>
        <p:nvSpPr>
          <p:cNvPr id="17" name="Прямоугольник 6"/>
          <p:cNvSpPr>
            <a:spLocks noChangeArrowheads="1"/>
          </p:cNvSpPr>
          <p:nvPr/>
        </p:nvSpPr>
        <p:spPr bwMode="auto">
          <a:xfrm>
            <a:off x="381451" y="4292004"/>
            <a:ext cx="5214476" cy="6001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indent="3587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0"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100" b="1" dirty="0">
                <a:latin typeface="Arial Black" panose="020B0A04020102020204" pitchFamily="34" charset="0"/>
              </a:rPr>
              <a:t>РЕЗУЛЬТАТЫ, ДЕМОНСТРИРУЮЩИЕ ЭФФЕКТИВНОСТЬ СПОСОБА СОРБЦИОННОЙ ОЧИСТКИ ВОД БЕНТОНИТОВОЙ ГЛИНОЙ ЛЕВАШИНСКОГО МЕСТОРОЖДЕНИЯ </a:t>
            </a: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1355836"/>
              </p:ext>
            </p:extLst>
          </p:nvPr>
        </p:nvGraphicFramePr>
        <p:xfrm>
          <a:off x="514416" y="4953866"/>
          <a:ext cx="5065470" cy="1647214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266368">
                  <a:extLst>
                    <a:ext uri="{9D8B030D-6E8A-4147-A177-3AD203B41FA5}">
                      <a16:colId xmlns="" xmlns:a16="http://schemas.microsoft.com/office/drawing/2014/main" val="2094870589"/>
                    </a:ext>
                  </a:extLst>
                </a:gridCol>
                <a:gridCol w="1299363">
                  <a:extLst>
                    <a:ext uri="{9D8B030D-6E8A-4147-A177-3AD203B41FA5}">
                      <a16:colId xmlns="" xmlns:a16="http://schemas.microsoft.com/office/drawing/2014/main" val="3279410850"/>
                    </a:ext>
                  </a:extLst>
                </a:gridCol>
                <a:gridCol w="1428215">
                  <a:extLst>
                    <a:ext uri="{9D8B030D-6E8A-4147-A177-3AD203B41FA5}">
                      <a16:colId xmlns="" xmlns:a16="http://schemas.microsoft.com/office/drawing/2014/main" val="230867197"/>
                    </a:ext>
                  </a:extLst>
                </a:gridCol>
                <a:gridCol w="1071524">
                  <a:extLst>
                    <a:ext uri="{9D8B030D-6E8A-4147-A177-3AD203B41FA5}">
                      <a16:colId xmlns="" xmlns:a16="http://schemas.microsoft.com/office/drawing/2014/main" val="4008027798"/>
                    </a:ext>
                  </a:extLst>
                </a:gridCol>
              </a:tblGrid>
              <a:tr h="31444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Объект</a:t>
                      </a:r>
                      <a:endParaRPr lang="ru-RU" sz="105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Концентрация АПАВ, мг/л</a:t>
                      </a:r>
                      <a:endParaRPr lang="ru-RU" sz="105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Эффективность</a:t>
                      </a:r>
                      <a:endParaRPr lang="ru-RU" sz="105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55208831"/>
                  </a:ext>
                </a:extLst>
              </a:tr>
              <a:tr h="5221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До обработки </a:t>
                      </a:r>
                      <a:r>
                        <a:rPr lang="ru-RU" sz="1050" dirty="0" smtClean="0">
                          <a:effectLst/>
                        </a:rPr>
                        <a:t>бентонитовой</a:t>
                      </a:r>
                      <a:r>
                        <a:rPr lang="ru-RU" sz="1050" baseline="0" dirty="0" smtClean="0">
                          <a:effectLst/>
                        </a:rPr>
                        <a:t> глиной </a:t>
                      </a:r>
                      <a:endParaRPr lang="ru-RU" sz="105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После обработки </a:t>
                      </a:r>
                      <a:r>
                        <a:rPr lang="ru-RU" sz="1050" dirty="0" smtClean="0">
                          <a:effectLst/>
                        </a:rPr>
                        <a:t>бентонитовой глиной</a:t>
                      </a:r>
                      <a:endParaRPr lang="ru-RU" sz="105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71693897"/>
                  </a:ext>
                </a:extLst>
              </a:tr>
              <a:tr h="4053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Модельная сточная вода</a:t>
                      </a:r>
                      <a:endParaRPr lang="ru-RU" sz="105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921±18</a:t>
                      </a:r>
                      <a:endParaRPr lang="ru-RU" sz="105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2,1±0,9</a:t>
                      </a:r>
                      <a:endParaRPr lang="ru-RU" sz="105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99%</a:t>
                      </a:r>
                      <a:endParaRPr lang="ru-RU" sz="105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768319447"/>
                  </a:ext>
                </a:extLst>
              </a:tr>
              <a:tr h="4053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Сточная вода с автомойки</a:t>
                      </a:r>
                      <a:endParaRPr lang="ru-RU" sz="105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76±7</a:t>
                      </a:r>
                      <a:endParaRPr lang="ru-RU" sz="105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1,0±0,6</a:t>
                      </a:r>
                      <a:endParaRPr lang="ru-RU" sz="105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99%</a:t>
                      </a:r>
                      <a:endParaRPr lang="ru-RU" sz="105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776799390"/>
                  </a:ext>
                </a:extLst>
              </a:tr>
            </a:tbl>
          </a:graphicData>
        </a:graphic>
      </p:graphicFrame>
      <p:pic>
        <p:nvPicPr>
          <p:cNvPr id="19" name="Рисунок 3" descr="Левашинская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6934" y="2113499"/>
            <a:ext cx="1813698" cy="1803179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2113499"/>
            <a:ext cx="2741360" cy="18268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7077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r="78345" b="20000"/>
          <a:stretch/>
        </p:blipFill>
        <p:spPr>
          <a:xfrm rot="10800000">
            <a:off x="10283189" y="14078"/>
            <a:ext cx="1908811" cy="68415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4" t="26083" r="12852" b="21367"/>
          <a:stretch/>
        </p:blipFill>
        <p:spPr>
          <a:xfrm>
            <a:off x="10579416" y="1746544"/>
            <a:ext cx="1475537" cy="83570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872" y="2813403"/>
            <a:ext cx="1491276" cy="85562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430" y="155406"/>
            <a:ext cx="751666" cy="781716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10306266" y="1021163"/>
            <a:ext cx="18857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МИНИСТЕРСТВО ОБРАЗОВАНИЯ И НАУКИ </a:t>
            </a:r>
          </a:p>
          <a:p>
            <a:pPr algn="ctr"/>
            <a:r>
              <a:rPr lang="ru-RU" sz="1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РЕСПУБЛИКИ ДАГЕСТАН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14109" y="212841"/>
            <a:ext cx="9524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0E5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КОМБИНИРОВАННЫЙ КАРТРИДЖ  ДЛЯ ФИЛЬТРОВ ОЧИСТКИ ПИТЬЕВОЙ ВОДЫ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Рабаданова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Д.И.</a:t>
            </a:r>
          </a:p>
        </p:txBody>
      </p:sp>
      <p:sp>
        <p:nvSpPr>
          <p:cNvPr id="10" name="Прямоугольник 6">
            <a:extLst>
              <a:ext uri="{FF2B5EF4-FFF2-40B4-BE49-F238E27FC236}">
                <a16:creationId xmlns="" xmlns:a16="http://schemas.microsoft.com/office/drawing/2014/main" id="{5BD1C5D6-EFCE-4249-A240-C2E74920A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109" y="797616"/>
            <a:ext cx="5153934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100" b="1" u="sng" dirty="0" smtClean="0">
                <a:solidFill>
                  <a:srgbClr val="0E50A2"/>
                </a:solidFill>
                <a:latin typeface="Arial Black" panose="020B0A04020102020204" pitchFamily="34" charset="0"/>
              </a:rPr>
              <a:t>ЦЕЛЬЮ</a:t>
            </a:r>
            <a:r>
              <a:rPr lang="ru-RU" altLang="ru-RU" sz="1200" b="1" dirty="0" smtClean="0"/>
              <a:t> данного </a:t>
            </a:r>
            <a:r>
              <a:rPr lang="ru-RU" altLang="ru-RU" sz="1200" b="1" dirty="0"/>
              <a:t>проекта является создание прототипов комбинированных картриджей  для бытовых фильтров  эффективной очистки от вредных примесей и минерализации  питьевой воды путем подбора оптимальных сорбирующих и ионообменных материалов.</a:t>
            </a:r>
            <a:endParaRPr lang="ru-RU" altLang="ru-RU" sz="1200" dirty="0">
              <a:ea typeface="Calibri" panose="020F0502020204030204" pitchFamily="34" charset="0"/>
            </a:endParaRPr>
          </a:p>
        </p:txBody>
      </p:sp>
      <p:sp>
        <p:nvSpPr>
          <p:cNvPr id="11" name="Прямоугольник 2"/>
          <p:cNvSpPr>
            <a:spLocks noChangeArrowheads="1"/>
          </p:cNvSpPr>
          <p:nvPr/>
        </p:nvSpPr>
        <p:spPr bwMode="auto">
          <a:xfrm>
            <a:off x="414109" y="1746544"/>
            <a:ext cx="5153934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1100" b="1" u="sng" dirty="0" smtClean="0">
                <a:solidFill>
                  <a:srgbClr val="0E50A2"/>
                </a:solidFill>
                <a:latin typeface="Arial Black" panose="020B0A04020102020204" pitchFamily="34" charset="0"/>
              </a:rPr>
              <a:t>АКТИВИРОВАННЫЙ УГОЛЬ </a:t>
            </a:r>
            <a:r>
              <a:rPr lang="ru-RU" altLang="ru-RU" sz="1400" dirty="0" smtClean="0"/>
              <a:t>– </a:t>
            </a:r>
            <a:r>
              <a:rPr lang="ru-RU" altLang="ru-RU" sz="1200" dirty="0"/>
              <a:t>универсальный и высокоэффективный сорбент, который способен задерживать молекулы загрязнителей. В рамках  работы было проведено исследование  закономерностей и установление механизма адсорбции ионов </a:t>
            </a:r>
            <a:r>
              <a:rPr lang="en-US" altLang="ru-RU" sz="1200" dirty="0"/>
              <a:t>Cd</a:t>
            </a:r>
            <a:r>
              <a:rPr lang="ru-RU" altLang="ru-RU" sz="1200" dirty="0"/>
              <a:t>(</a:t>
            </a:r>
            <a:r>
              <a:rPr lang="en-US" altLang="ru-RU" sz="1200" dirty="0"/>
              <a:t>II</a:t>
            </a:r>
            <a:r>
              <a:rPr lang="ru-RU" altLang="ru-RU" sz="1200" dirty="0"/>
              <a:t>) на активированном угле , полученном из виноградной лозы  из дагестанских виноградников </a:t>
            </a:r>
            <a:endParaRPr lang="ru-RU" altLang="ru-RU" sz="1400" dirty="0"/>
          </a:p>
        </p:txBody>
      </p:sp>
      <p:sp>
        <p:nvSpPr>
          <p:cNvPr id="12" name="Прямоугольник 4"/>
          <p:cNvSpPr>
            <a:spLocks noChangeArrowheads="1"/>
          </p:cNvSpPr>
          <p:nvPr/>
        </p:nvSpPr>
        <p:spPr bwMode="auto">
          <a:xfrm>
            <a:off x="5718534" y="2235559"/>
            <a:ext cx="445068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1200" dirty="0"/>
              <a:t>Выполненные в ходе работ исследования показали, что глина из месторождения, расположенного вблизи села </a:t>
            </a:r>
            <a:r>
              <a:rPr lang="ru-RU" altLang="ru-RU" sz="1200" dirty="0" err="1"/>
              <a:t>Хулисма</a:t>
            </a:r>
            <a:r>
              <a:rPr lang="ru-RU" altLang="ru-RU" sz="1200" dirty="0"/>
              <a:t> </a:t>
            </a:r>
            <a:r>
              <a:rPr lang="ru-RU" altLang="ru-RU" sz="1200" dirty="0" err="1"/>
              <a:t>Лакского</a:t>
            </a:r>
            <a:r>
              <a:rPr lang="ru-RU" altLang="ru-RU" sz="1200" dirty="0"/>
              <a:t> района Республики Дагестан, которую местное население использует для изготовления гончарных изделий, может быть использована в качестве сорбента для очистки водных растворов от тяжелых металлов.  Адсорбционная способность этой глины по отношению к ионам Cu</a:t>
            </a:r>
            <a:r>
              <a:rPr lang="ru-RU" altLang="ru-RU" sz="1200" baseline="30000" dirty="0"/>
              <a:t>2+ </a:t>
            </a:r>
            <a:r>
              <a:rPr lang="ru-RU" altLang="ru-RU" sz="1200" dirty="0"/>
              <a:t>и Cd</a:t>
            </a:r>
            <a:r>
              <a:rPr lang="ru-RU" altLang="ru-RU" sz="1200" baseline="30000" dirty="0"/>
              <a:t>2+ </a:t>
            </a:r>
            <a:r>
              <a:rPr lang="ru-RU" altLang="ru-RU" sz="1200" dirty="0"/>
              <a:t>сопоставима, а в ряде случаев превосходит адсорбционную способность других сорбентов. </a:t>
            </a:r>
          </a:p>
        </p:txBody>
      </p:sp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5718535" y="813610"/>
            <a:ext cx="445068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1200" dirty="0"/>
              <a:t>Они, как и уголь, имеют прекрасные впитывающие свойства, низкую цену и механическую стойкость. Очень хорошим сорбентом является </a:t>
            </a:r>
            <a:r>
              <a:rPr lang="ru-RU" altLang="ru-RU" sz="1200" b="1" dirty="0"/>
              <a:t>глина</a:t>
            </a:r>
            <a:r>
              <a:rPr lang="ru-RU" altLang="ru-RU" sz="1200" dirty="0"/>
              <a:t>. Она имеет жесткую структуру и большое количество маленьких пор на поверхности. Их структура хороша развита, имеет множество микропор разного размера, обладает слоистой жесткостью и способна расширяться. </a:t>
            </a:r>
          </a:p>
        </p:txBody>
      </p:sp>
      <p:pic>
        <p:nvPicPr>
          <p:cNvPr id="17" name="Picture 49" descr="Фильтр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73" y="3182545"/>
            <a:ext cx="3298825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" name="Таблица 17">
            <a:extLst>
              <a:ext uri="{FF2B5EF4-FFF2-40B4-BE49-F238E27FC236}">
                <a16:creationId xmlns="" xmlns:a16="http://schemas.microsoft.com/office/drawing/2014/main" id="{297990C2-2BAA-412F-AC6E-0755D4DC48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906164"/>
              </p:ext>
            </p:extLst>
          </p:nvPr>
        </p:nvGraphicFramePr>
        <p:xfrm>
          <a:off x="4718956" y="4431991"/>
          <a:ext cx="5100185" cy="2164754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304646">
                  <a:extLst>
                    <a:ext uri="{9D8B030D-6E8A-4147-A177-3AD203B41FA5}">
                      <a16:colId xmlns="" xmlns:a16="http://schemas.microsoft.com/office/drawing/2014/main" val="586270229"/>
                    </a:ext>
                  </a:extLst>
                </a:gridCol>
                <a:gridCol w="1795539">
                  <a:extLst>
                    <a:ext uri="{9D8B030D-6E8A-4147-A177-3AD203B41FA5}">
                      <a16:colId xmlns="" xmlns:a16="http://schemas.microsoft.com/office/drawing/2014/main" val="3032319658"/>
                    </a:ext>
                  </a:extLst>
                </a:gridCol>
              </a:tblGrid>
              <a:tr h="47804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Адсорбент</a:t>
                      </a:r>
                      <a:endParaRPr lang="ru-RU" sz="11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4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Сорбционная емкость, мг/г</a:t>
                      </a:r>
                      <a:endParaRPr lang="ru-RU" sz="11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4" marB="0" anchor="ctr"/>
                </a:tc>
                <a:extLst>
                  <a:ext uri="{0D108BD9-81ED-4DB2-BD59-A6C34878D82A}">
                    <a16:rowId xmlns="" xmlns:a16="http://schemas.microsoft.com/office/drawing/2014/main" val="3337403896"/>
                  </a:ext>
                </a:extLst>
              </a:tr>
              <a:tr h="21083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 из скорлупы грецкого ореха</a:t>
                      </a:r>
                      <a:endParaRPr lang="ru-RU" sz="11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4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11,6</a:t>
                      </a:r>
                      <a:endParaRPr lang="ru-RU" sz="11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4" marB="0" anchor="ctr"/>
                </a:tc>
                <a:extLst>
                  <a:ext uri="{0D108BD9-81ED-4DB2-BD59-A6C34878D82A}">
                    <a16:rowId xmlns="" xmlns:a16="http://schemas.microsoft.com/office/drawing/2014/main" val="3604459243"/>
                  </a:ext>
                </a:extLst>
              </a:tr>
              <a:tr h="21083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 из виноградной лозы</a:t>
                      </a:r>
                      <a:endParaRPr lang="ru-RU" sz="11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4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8,75</a:t>
                      </a:r>
                      <a:endParaRPr lang="ru-RU" sz="11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4" marB="0" anchor="ctr"/>
                </a:tc>
                <a:extLst>
                  <a:ext uri="{0D108BD9-81ED-4DB2-BD59-A6C34878D82A}">
                    <a16:rowId xmlns="" xmlns:a16="http://schemas.microsoft.com/office/drawing/2014/main" val="555632096"/>
                  </a:ext>
                </a:extLst>
              </a:tr>
              <a:tr h="21083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 из косточек </a:t>
                      </a:r>
                      <a:r>
                        <a:rPr lang="en-US" sz="1200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Lapsi</a:t>
                      </a:r>
                      <a:endParaRPr lang="ru-RU" sz="11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4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37,0</a:t>
                      </a:r>
                      <a:endParaRPr lang="ru-RU" sz="11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4" marB="0" anchor="ctr"/>
                </a:tc>
                <a:extLst>
                  <a:ext uri="{0D108BD9-81ED-4DB2-BD59-A6C34878D82A}">
                    <a16:rowId xmlns="" xmlns:a16="http://schemas.microsoft.com/office/drawing/2014/main" val="2790264510"/>
                  </a:ext>
                </a:extLst>
              </a:tr>
              <a:tr h="21083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 из шелухи маша</a:t>
                      </a:r>
                      <a:endParaRPr lang="ru-RU" sz="11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4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</a:t>
                      </a:r>
                      <a:r>
                        <a:rPr lang="ru-RU" sz="12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endParaRPr lang="ru-RU" sz="11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4" marB="0" anchor="ctr"/>
                </a:tc>
                <a:extLst>
                  <a:ext uri="{0D108BD9-81ED-4DB2-BD59-A6C34878D82A}">
                    <a16:rowId xmlns="" xmlns:a16="http://schemas.microsoft.com/office/drawing/2014/main" val="2527648921"/>
                  </a:ext>
                </a:extLst>
              </a:tr>
              <a:tr h="21083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 из рисовой соломы</a:t>
                      </a:r>
                      <a:endParaRPr lang="ru-RU" sz="11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4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25,0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1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4" marB="0" anchor="ctr"/>
                </a:tc>
                <a:extLst>
                  <a:ext uri="{0D108BD9-81ED-4DB2-BD59-A6C34878D82A}">
                    <a16:rowId xmlns="" xmlns:a16="http://schemas.microsoft.com/office/drawing/2014/main" val="3915302522"/>
                  </a:ext>
                </a:extLst>
              </a:tr>
              <a:tr h="21083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Цеолит</a:t>
                      </a:r>
                      <a:endParaRPr lang="ru-RU" sz="11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4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6,72</a:t>
                      </a:r>
                      <a:endParaRPr lang="ru-RU" sz="11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4" marB="0" anchor="ctr"/>
                </a:tc>
                <a:extLst>
                  <a:ext uri="{0D108BD9-81ED-4DB2-BD59-A6C34878D82A}">
                    <a16:rowId xmlns="" xmlns:a16="http://schemas.microsoft.com/office/drawing/2014/main" val="2918292979"/>
                  </a:ext>
                </a:extLst>
              </a:tr>
              <a:tr h="21083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Бентонит</a:t>
                      </a:r>
                      <a:endParaRPr lang="ru-RU" sz="11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4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13,5</a:t>
                      </a:r>
                      <a:endParaRPr lang="ru-RU" sz="11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4" marB="0" anchor="ctr"/>
                </a:tc>
                <a:extLst>
                  <a:ext uri="{0D108BD9-81ED-4DB2-BD59-A6C34878D82A}">
                    <a16:rowId xmlns="" xmlns:a16="http://schemas.microsoft.com/office/drawing/2014/main" val="4006615335"/>
                  </a:ext>
                </a:extLst>
              </a:tr>
              <a:tr h="21083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Композит из сосновой хвои и 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</a:t>
                      </a:r>
                      <a:r>
                        <a:rPr lang="ru-RU" sz="1200" kern="10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ru-RU" sz="1200" kern="10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1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4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125,0</a:t>
                      </a:r>
                      <a:endParaRPr lang="ru-RU" sz="11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4" marB="0" anchor="ctr"/>
                </a:tc>
                <a:extLst>
                  <a:ext uri="{0D108BD9-81ED-4DB2-BD59-A6C34878D82A}">
                    <a16:rowId xmlns="" xmlns:a16="http://schemas.microsoft.com/office/drawing/2014/main" val="30737065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81292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5548</TotalTime>
  <Words>3719</Words>
  <Application>Microsoft Office PowerPoint</Application>
  <PresentationFormat>Широкоэкранный</PresentationFormat>
  <Paragraphs>284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3" baseType="lpstr">
      <vt:lpstr>Arial Unicode MS</vt:lpstr>
      <vt:lpstr>MS PGothic</vt:lpstr>
      <vt:lpstr>Arial</vt:lpstr>
      <vt:lpstr>Arial Black</vt:lpstr>
      <vt:lpstr>Calibri</vt:lpstr>
      <vt:lpstr>Calibri Light</vt:lpstr>
      <vt:lpstr>Cambria</vt:lpstr>
      <vt:lpstr>Impact</vt:lpstr>
      <vt:lpstr>Roboto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Штрилиц</dc:creator>
  <cp:lastModifiedBy>Штрилиц</cp:lastModifiedBy>
  <cp:revision>328</cp:revision>
  <dcterms:created xsi:type="dcterms:W3CDTF">2022-11-23T07:31:28Z</dcterms:created>
  <dcterms:modified xsi:type="dcterms:W3CDTF">2023-12-08T06:49:13Z</dcterms:modified>
</cp:coreProperties>
</file>